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5.xml" ContentType="application/vnd.openxmlformats-officedocument.themeOverride+xml"/>
  <Override PartName="/ppt/drawings/drawing1.xml" ContentType="application/vnd.openxmlformats-officedocument.drawingml.chartshapes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6.xml" ContentType="application/vnd.openxmlformats-officedocument.themeOverr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drawings/drawing2.xml" ContentType="application/vnd.openxmlformats-officedocument.drawingml.chartshapes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theme/themeOverride7.xml" ContentType="application/vnd.openxmlformats-officedocument.themeOverride+xml"/>
  <Override PartName="/ppt/drawings/drawing3.xml" ContentType="application/vnd.openxmlformats-officedocument.drawingml.chartshapes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6" r:id="rId5"/>
    <p:sldId id="257" r:id="rId6"/>
    <p:sldId id="258" r:id="rId7"/>
    <p:sldId id="259" r:id="rId8"/>
    <p:sldId id="263" r:id="rId9"/>
    <p:sldId id="266" r:id="rId10"/>
    <p:sldId id="260" r:id="rId11"/>
    <p:sldId id="261" r:id="rId12"/>
    <p:sldId id="262" r:id="rId13"/>
    <p:sldId id="264" r:id="rId14"/>
    <p:sldId id="265" r:id="rId15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Book1" TargetMode="Externa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https://cdmgov-my.sharepoint.com/personal/emhartman_dmgov_org/Documents/Use%20of%20Force%20Analysis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Book1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https://cdmgov-my.sharepoint.com/personal/emhartman_dmgov_org/Documents/Use%20of%20Force%20Analysis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oleObject" Target="https://cdmgov-my.sharepoint.com/personal/emhartman_dmgov_org/Documents/Use%20of%20Force%20Analysis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5.xml"/><Relationship Id="rId1" Type="http://schemas.microsoft.com/office/2011/relationships/chartStyle" Target="style5.xml"/><Relationship Id="rId5" Type="http://schemas.openxmlformats.org/officeDocument/2006/relationships/chartUserShapes" Target="../drawings/drawing1.xml"/><Relationship Id="rId4" Type="http://schemas.openxmlformats.org/officeDocument/2006/relationships/oleObject" Target="https://cdmgov-my.sharepoint.com/personal/emhartman_dmgov_org/Documents/Use%20of%20Force%20Analysis.xlsx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6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oleObject" Target="https://cdmgov-my.sharepoint.com/personal/emhartman_dmgov_org/Documents/Use%20of%20Force%20Analysis.xlsx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https://cdmgov-my.sharepoint.com/personal/emhartman_dmgov_org/Documents/Use%20of%20Force%20Analysis.xlsx" TargetMode="Externa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chartUserShapes" Target="../drawings/drawing2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https://cdmgov-my.sharepoint.com/personal/emhartman_dmgov_org/Documents/Use%20of%20Force%20Analysis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7.xml"/><Relationship Id="rId2" Type="http://schemas.microsoft.com/office/2011/relationships/chartColorStyle" Target="colors9.xml"/><Relationship Id="rId1" Type="http://schemas.microsoft.com/office/2011/relationships/chartStyle" Target="style9.xml"/><Relationship Id="rId5" Type="http://schemas.openxmlformats.org/officeDocument/2006/relationships/chartUserShapes" Target="../drawings/drawing3.xml"/><Relationship Id="rId4" Type="http://schemas.openxmlformats.org/officeDocument/2006/relationships/oleObject" Target="https://cdmgov-my.sharepoint.com/personal/emhartman_dmgov_org/Documents/Use%20of%20Force%20Analysi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Use</a:t>
            </a:r>
            <a:r>
              <a:rPr lang="en-US" baseline="0"/>
              <a:t> of Force Incidents by Day of Week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'Day of Week'!$B$1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'Day of Week'!$A$2:$A$8</c:f>
              <c:strCache>
                <c:ptCount val="7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  <c:pt idx="5">
                  <c:v>Saturday</c:v>
                </c:pt>
                <c:pt idx="6">
                  <c:v>Sunday</c:v>
                </c:pt>
              </c:strCache>
            </c:strRef>
          </c:cat>
          <c:val>
            <c:numRef>
              <c:f>'Day of Week'!$B$2:$B$8</c:f>
              <c:numCache>
                <c:formatCode>General</c:formatCode>
                <c:ptCount val="7"/>
                <c:pt idx="0">
                  <c:v>27</c:v>
                </c:pt>
                <c:pt idx="1">
                  <c:v>27</c:v>
                </c:pt>
                <c:pt idx="2">
                  <c:v>22</c:v>
                </c:pt>
                <c:pt idx="3">
                  <c:v>28</c:v>
                </c:pt>
                <c:pt idx="4">
                  <c:v>29</c:v>
                </c:pt>
                <c:pt idx="5">
                  <c:v>25</c:v>
                </c:pt>
                <c:pt idx="6">
                  <c:v>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E78-403E-BB1C-EBB2C99BBAD1}"/>
            </c:ext>
          </c:extLst>
        </c:ser>
        <c:ser>
          <c:idx val="1"/>
          <c:order val="1"/>
          <c:tx>
            <c:strRef>
              <c:f>'Day of Week'!$C$1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'Day of Week'!$A$2:$A$8</c:f>
              <c:strCache>
                <c:ptCount val="7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  <c:pt idx="5">
                  <c:v>Saturday</c:v>
                </c:pt>
                <c:pt idx="6">
                  <c:v>Sunday</c:v>
                </c:pt>
              </c:strCache>
            </c:strRef>
          </c:cat>
          <c:val>
            <c:numRef>
              <c:f>'Day of Week'!$C$2:$C$8</c:f>
              <c:numCache>
                <c:formatCode>General</c:formatCode>
                <c:ptCount val="7"/>
                <c:pt idx="0">
                  <c:v>50</c:v>
                </c:pt>
                <c:pt idx="1">
                  <c:v>41</c:v>
                </c:pt>
                <c:pt idx="2">
                  <c:v>28</c:v>
                </c:pt>
                <c:pt idx="3">
                  <c:v>30</c:v>
                </c:pt>
                <c:pt idx="4">
                  <c:v>35</c:v>
                </c:pt>
                <c:pt idx="5">
                  <c:v>35</c:v>
                </c:pt>
                <c:pt idx="6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E78-403E-BB1C-EBB2C99BBAD1}"/>
            </c:ext>
          </c:extLst>
        </c:ser>
        <c:ser>
          <c:idx val="2"/>
          <c:order val="2"/>
          <c:tx>
            <c:strRef>
              <c:f>'Day of Week'!$D$1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'Day of Week'!$A$2:$A$8</c:f>
              <c:strCache>
                <c:ptCount val="7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  <c:pt idx="5">
                  <c:v>Saturday</c:v>
                </c:pt>
                <c:pt idx="6">
                  <c:v>Sunday</c:v>
                </c:pt>
              </c:strCache>
            </c:strRef>
          </c:cat>
          <c:val>
            <c:numRef>
              <c:f>'Day of Week'!$D$2:$D$8</c:f>
              <c:numCache>
                <c:formatCode>General</c:formatCode>
                <c:ptCount val="7"/>
                <c:pt idx="0">
                  <c:v>36</c:v>
                </c:pt>
                <c:pt idx="1">
                  <c:v>37</c:v>
                </c:pt>
                <c:pt idx="2">
                  <c:v>36</c:v>
                </c:pt>
                <c:pt idx="3">
                  <c:v>31</c:v>
                </c:pt>
                <c:pt idx="4">
                  <c:v>53</c:v>
                </c:pt>
                <c:pt idx="5">
                  <c:v>55</c:v>
                </c:pt>
                <c:pt idx="6">
                  <c:v>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E78-403E-BB1C-EBB2C99BBAD1}"/>
            </c:ext>
          </c:extLst>
        </c:ser>
        <c:ser>
          <c:idx val="3"/>
          <c:order val="3"/>
          <c:tx>
            <c:strRef>
              <c:f>'Day of Week'!$E$1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'Day of Week'!$A$2:$A$8</c:f>
              <c:strCache>
                <c:ptCount val="7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  <c:pt idx="5">
                  <c:v>Saturday</c:v>
                </c:pt>
                <c:pt idx="6">
                  <c:v>Sunday</c:v>
                </c:pt>
              </c:strCache>
            </c:strRef>
          </c:cat>
          <c:val>
            <c:numRef>
              <c:f>'Day of Week'!$E$2:$E$8</c:f>
              <c:numCache>
                <c:formatCode>General</c:formatCode>
                <c:ptCount val="7"/>
                <c:pt idx="0">
                  <c:v>61</c:v>
                </c:pt>
                <c:pt idx="1">
                  <c:v>53</c:v>
                </c:pt>
                <c:pt idx="2">
                  <c:v>54</c:v>
                </c:pt>
                <c:pt idx="3">
                  <c:v>55</c:v>
                </c:pt>
                <c:pt idx="4">
                  <c:v>66</c:v>
                </c:pt>
                <c:pt idx="5">
                  <c:v>78</c:v>
                </c:pt>
                <c:pt idx="6">
                  <c:v>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E78-403E-BB1C-EBB2C99BBAD1}"/>
            </c:ext>
          </c:extLst>
        </c:ser>
        <c:ser>
          <c:idx val="4"/>
          <c:order val="4"/>
          <c:tx>
            <c:strRef>
              <c:f>'Day of Week'!$F$1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'Day of Week'!$A$2:$A$8</c:f>
              <c:strCache>
                <c:ptCount val="7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  <c:pt idx="5">
                  <c:v>Saturday</c:v>
                </c:pt>
                <c:pt idx="6">
                  <c:v>Sunday</c:v>
                </c:pt>
              </c:strCache>
            </c:strRef>
          </c:cat>
          <c:val>
            <c:numRef>
              <c:f>'Day of Week'!$F$2:$F$8</c:f>
              <c:numCache>
                <c:formatCode>General</c:formatCode>
                <c:ptCount val="7"/>
                <c:pt idx="0">
                  <c:v>64</c:v>
                </c:pt>
                <c:pt idx="1">
                  <c:v>58</c:v>
                </c:pt>
                <c:pt idx="2">
                  <c:v>44</c:v>
                </c:pt>
                <c:pt idx="3">
                  <c:v>56</c:v>
                </c:pt>
                <c:pt idx="4">
                  <c:v>66</c:v>
                </c:pt>
                <c:pt idx="5">
                  <c:v>55</c:v>
                </c:pt>
                <c:pt idx="6">
                  <c:v>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E78-403E-BB1C-EBB2C99BBAD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87402232"/>
        <c:axId val="587395344"/>
      </c:barChart>
      <c:catAx>
        <c:axId val="5874022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7395344"/>
        <c:crosses val="autoZero"/>
        <c:auto val="1"/>
        <c:lblAlgn val="ctr"/>
        <c:lblOffset val="100"/>
        <c:noMultiLvlLbl val="0"/>
      </c:catAx>
      <c:valAx>
        <c:axId val="5873953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74022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b="0" i="0" baseline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Was the employee injured and did the injury result in hospital evaluation/treatment?</a:t>
            </a:r>
            <a:endParaRPr lang="en-US" sz="1400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'[Use of Force Analysis.xlsx]Injury'!$B$1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'[Use of Force Analysis.xlsx]Injury'!$A$9:$A$14</c:f>
              <c:strCache>
                <c:ptCount val="6"/>
                <c:pt idx="0">
                  <c:v>Yes</c:v>
                </c:pt>
                <c:pt idx="1">
                  <c:v>No</c:v>
                </c:pt>
                <c:pt idx="2">
                  <c:v>unknown</c:v>
                </c:pt>
                <c:pt idx="3">
                  <c:v>Hospital Yes</c:v>
                </c:pt>
                <c:pt idx="4">
                  <c:v>Hospital No</c:v>
                </c:pt>
                <c:pt idx="5">
                  <c:v>Hospital Unk</c:v>
                </c:pt>
              </c:strCache>
            </c:strRef>
          </c:cat>
          <c:val>
            <c:numRef>
              <c:f>'[Use of Force Analysis.xlsx]Injury'!$B$9:$B$14</c:f>
              <c:numCache>
                <c:formatCode>General</c:formatCode>
                <c:ptCount val="6"/>
                <c:pt idx="0">
                  <c:v>24</c:v>
                </c:pt>
                <c:pt idx="1">
                  <c:v>3</c:v>
                </c:pt>
                <c:pt idx="2">
                  <c:v>165</c:v>
                </c:pt>
                <c:pt idx="3">
                  <c:v>0</c:v>
                </c:pt>
                <c:pt idx="4">
                  <c:v>4</c:v>
                </c:pt>
                <c:pt idx="5">
                  <c:v>188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1E6-46FC-996F-9443FF54FA8E}"/>
            </c:ext>
          </c:extLst>
        </c:ser>
        <c:ser>
          <c:idx val="1"/>
          <c:order val="1"/>
          <c:tx>
            <c:strRef>
              <c:f>'[Use of Force Analysis.xlsx]Injury'!$C$1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'[Use of Force Analysis.xlsx]Injury'!$A$9:$A$14</c:f>
              <c:strCache>
                <c:ptCount val="6"/>
                <c:pt idx="0">
                  <c:v>Yes</c:v>
                </c:pt>
                <c:pt idx="1">
                  <c:v>No</c:v>
                </c:pt>
                <c:pt idx="2">
                  <c:v>unknown</c:v>
                </c:pt>
                <c:pt idx="3">
                  <c:v>Hospital Yes</c:v>
                </c:pt>
                <c:pt idx="4">
                  <c:v>Hospital No</c:v>
                </c:pt>
                <c:pt idx="5">
                  <c:v>Hospital Unk</c:v>
                </c:pt>
              </c:strCache>
            </c:strRef>
          </c:cat>
          <c:val>
            <c:numRef>
              <c:f>'[Use of Force Analysis.xlsx]Injury'!$C$9:$C$14</c:f>
              <c:numCache>
                <c:formatCode>General</c:formatCode>
                <c:ptCount val="6"/>
                <c:pt idx="0">
                  <c:v>34</c:v>
                </c:pt>
                <c:pt idx="1">
                  <c:v>15</c:v>
                </c:pt>
                <c:pt idx="2">
                  <c:v>203</c:v>
                </c:pt>
                <c:pt idx="3">
                  <c:v>0</c:v>
                </c:pt>
                <c:pt idx="4">
                  <c:v>18</c:v>
                </c:pt>
                <c:pt idx="5">
                  <c:v>234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1E6-46FC-996F-9443FF54FA8E}"/>
            </c:ext>
          </c:extLst>
        </c:ser>
        <c:ser>
          <c:idx val="2"/>
          <c:order val="2"/>
          <c:tx>
            <c:strRef>
              <c:f>'[Use of Force Analysis.xlsx]Injury'!$D$1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'[Use of Force Analysis.xlsx]Injury'!$A$9:$A$14</c:f>
              <c:strCache>
                <c:ptCount val="6"/>
                <c:pt idx="0">
                  <c:v>Yes</c:v>
                </c:pt>
                <c:pt idx="1">
                  <c:v>No</c:v>
                </c:pt>
                <c:pt idx="2">
                  <c:v>unknown</c:v>
                </c:pt>
                <c:pt idx="3">
                  <c:v>Hospital Yes</c:v>
                </c:pt>
                <c:pt idx="4">
                  <c:v>Hospital No</c:v>
                </c:pt>
                <c:pt idx="5">
                  <c:v>Hospital Unk</c:v>
                </c:pt>
              </c:strCache>
            </c:strRef>
          </c:cat>
          <c:val>
            <c:numRef>
              <c:f>'[Use of Force Analysis.xlsx]Injury'!$D$9:$D$14</c:f>
              <c:numCache>
                <c:formatCode>General</c:formatCode>
                <c:ptCount val="6"/>
                <c:pt idx="0">
                  <c:v>31</c:v>
                </c:pt>
                <c:pt idx="1">
                  <c:v>271</c:v>
                </c:pt>
                <c:pt idx="2">
                  <c:v>0</c:v>
                </c:pt>
                <c:pt idx="3">
                  <c:v>4</c:v>
                </c:pt>
                <c:pt idx="4">
                  <c:v>298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1E6-46FC-996F-9443FF54FA8E}"/>
            </c:ext>
          </c:extLst>
        </c:ser>
        <c:ser>
          <c:idx val="3"/>
          <c:order val="3"/>
          <c:tx>
            <c:strRef>
              <c:f>'[Use of Force Analysis.xlsx]Injury'!$E$1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'[Use of Force Analysis.xlsx]Injury'!$A$9:$A$14</c:f>
              <c:strCache>
                <c:ptCount val="6"/>
                <c:pt idx="0">
                  <c:v>Yes</c:v>
                </c:pt>
                <c:pt idx="1">
                  <c:v>No</c:v>
                </c:pt>
                <c:pt idx="2">
                  <c:v>unknown</c:v>
                </c:pt>
                <c:pt idx="3">
                  <c:v>Hospital Yes</c:v>
                </c:pt>
                <c:pt idx="4">
                  <c:v>Hospital No</c:v>
                </c:pt>
                <c:pt idx="5">
                  <c:v>Hospital Unk</c:v>
                </c:pt>
              </c:strCache>
            </c:strRef>
          </c:cat>
          <c:val>
            <c:numRef>
              <c:f>'[Use of Force Analysis.xlsx]Injury'!$E$9:$E$14</c:f>
              <c:numCache>
                <c:formatCode>General</c:formatCode>
                <c:ptCount val="6"/>
                <c:pt idx="0">
                  <c:v>66</c:v>
                </c:pt>
                <c:pt idx="1">
                  <c:v>356</c:v>
                </c:pt>
                <c:pt idx="2">
                  <c:v>0</c:v>
                </c:pt>
                <c:pt idx="3">
                  <c:v>18</c:v>
                </c:pt>
                <c:pt idx="4">
                  <c:v>404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1E6-46FC-996F-9443FF54FA8E}"/>
            </c:ext>
          </c:extLst>
        </c:ser>
        <c:ser>
          <c:idx val="4"/>
          <c:order val="4"/>
          <c:tx>
            <c:strRef>
              <c:f>'[Use of Force Analysis.xlsx]Injury'!$F$1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'[Use of Force Analysis.xlsx]Injury'!$A$9:$A$14</c:f>
              <c:strCache>
                <c:ptCount val="6"/>
                <c:pt idx="0">
                  <c:v>Yes</c:v>
                </c:pt>
                <c:pt idx="1">
                  <c:v>No</c:v>
                </c:pt>
                <c:pt idx="2">
                  <c:v>unknown</c:v>
                </c:pt>
                <c:pt idx="3">
                  <c:v>Hospital Yes</c:v>
                </c:pt>
                <c:pt idx="4">
                  <c:v>Hospital No</c:v>
                </c:pt>
                <c:pt idx="5">
                  <c:v>Hospital Unk</c:v>
                </c:pt>
              </c:strCache>
            </c:strRef>
          </c:cat>
          <c:val>
            <c:numRef>
              <c:f>'[Use of Force Analysis.xlsx]Injury'!$F$9:$F$14</c:f>
              <c:numCache>
                <c:formatCode>General</c:formatCode>
                <c:ptCount val="6"/>
                <c:pt idx="0">
                  <c:v>68</c:v>
                </c:pt>
                <c:pt idx="1">
                  <c:v>356</c:v>
                </c:pt>
                <c:pt idx="2">
                  <c:v>0</c:v>
                </c:pt>
                <c:pt idx="3">
                  <c:v>12</c:v>
                </c:pt>
                <c:pt idx="4">
                  <c:v>412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1E6-46FC-996F-9443FF54FA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80976008"/>
        <c:axId val="580970104"/>
      </c:barChart>
      <c:catAx>
        <c:axId val="580976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0970104"/>
        <c:crosses val="autoZero"/>
        <c:auto val="1"/>
        <c:lblAlgn val="ctr"/>
        <c:lblOffset val="100"/>
        <c:noMultiLvlLbl val="0"/>
      </c:catAx>
      <c:valAx>
        <c:axId val="5809701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09760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Use</a:t>
            </a:r>
            <a:r>
              <a:rPr lang="en-US" baseline="0"/>
              <a:t> of Force Incidents by Time of Day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Time!$B$1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Time!$A$2:$A$25</c:f>
              <c:numCache>
                <c:formatCode>h:mm\ AM/PM</c:formatCode>
                <c:ptCount val="24"/>
                <c:pt idx="0">
                  <c:v>0</c:v>
                </c:pt>
                <c:pt idx="1">
                  <c:v>4.1666666666666699E-2</c:v>
                </c:pt>
                <c:pt idx="2">
                  <c:v>8.3333333333333301E-2</c:v>
                </c:pt>
                <c:pt idx="3">
                  <c:v>0.125</c:v>
                </c:pt>
                <c:pt idx="4">
                  <c:v>0.16666666666666699</c:v>
                </c:pt>
                <c:pt idx="5">
                  <c:v>0.20833333333333301</c:v>
                </c:pt>
                <c:pt idx="6">
                  <c:v>0.25</c:v>
                </c:pt>
                <c:pt idx="7">
                  <c:v>0.29166666666666702</c:v>
                </c:pt>
                <c:pt idx="8">
                  <c:v>0.33333333333333298</c:v>
                </c:pt>
                <c:pt idx="9">
                  <c:v>0.375</c:v>
                </c:pt>
                <c:pt idx="10">
                  <c:v>0.41666666666666702</c:v>
                </c:pt>
                <c:pt idx="11">
                  <c:v>0.45833333333333298</c:v>
                </c:pt>
                <c:pt idx="12">
                  <c:v>0.5</c:v>
                </c:pt>
                <c:pt idx="13">
                  <c:v>0.54166666666666696</c:v>
                </c:pt>
                <c:pt idx="14">
                  <c:v>0.58333333333333304</c:v>
                </c:pt>
                <c:pt idx="15">
                  <c:v>0.625</c:v>
                </c:pt>
                <c:pt idx="16">
                  <c:v>0.66666666666666696</c:v>
                </c:pt>
                <c:pt idx="17">
                  <c:v>0.70833333333333304</c:v>
                </c:pt>
                <c:pt idx="18">
                  <c:v>0.75</c:v>
                </c:pt>
                <c:pt idx="19">
                  <c:v>0.79166666666666696</c:v>
                </c:pt>
                <c:pt idx="20">
                  <c:v>0.83333333333333304</c:v>
                </c:pt>
                <c:pt idx="21">
                  <c:v>0.875</c:v>
                </c:pt>
                <c:pt idx="22">
                  <c:v>0.91666666666666696</c:v>
                </c:pt>
                <c:pt idx="23">
                  <c:v>0.95833333333333304</c:v>
                </c:pt>
              </c:numCache>
            </c:numRef>
          </c:cat>
          <c:val>
            <c:numRef>
              <c:f>Time!$B$2:$B$25</c:f>
              <c:numCache>
                <c:formatCode>General</c:formatCode>
                <c:ptCount val="24"/>
                <c:pt idx="0">
                  <c:v>17</c:v>
                </c:pt>
                <c:pt idx="1">
                  <c:v>15</c:v>
                </c:pt>
                <c:pt idx="2">
                  <c:v>19</c:v>
                </c:pt>
                <c:pt idx="3">
                  <c:v>4</c:v>
                </c:pt>
                <c:pt idx="4">
                  <c:v>4</c:v>
                </c:pt>
                <c:pt idx="5">
                  <c:v>2</c:v>
                </c:pt>
                <c:pt idx="6">
                  <c:v>4</c:v>
                </c:pt>
                <c:pt idx="7">
                  <c:v>1</c:v>
                </c:pt>
                <c:pt idx="8">
                  <c:v>3</c:v>
                </c:pt>
                <c:pt idx="9">
                  <c:v>3</c:v>
                </c:pt>
                <c:pt idx="10">
                  <c:v>4</c:v>
                </c:pt>
                <c:pt idx="11">
                  <c:v>2</c:v>
                </c:pt>
                <c:pt idx="12">
                  <c:v>7</c:v>
                </c:pt>
                <c:pt idx="13">
                  <c:v>5</c:v>
                </c:pt>
                <c:pt idx="14">
                  <c:v>9</c:v>
                </c:pt>
                <c:pt idx="15">
                  <c:v>2</c:v>
                </c:pt>
                <c:pt idx="16">
                  <c:v>8</c:v>
                </c:pt>
                <c:pt idx="17">
                  <c:v>10</c:v>
                </c:pt>
                <c:pt idx="18">
                  <c:v>9</c:v>
                </c:pt>
                <c:pt idx="19">
                  <c:v>15</c:v>
                </c:pt>
                <c:pt idx="20">
                  <c:v>9</c:v>
                </c:pt>
                <c:pt idx="21">
                  <c:v>10</c:v>
                </c:pt>
                <c:pt idx="22">
                  <c:v>12</c:v>
                </c:pt>
                <c:pt idx="23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FCD-4F0A-881F-ACD4886117ED}"/>
            </c:ext>
          </c:extLst>
        </c:ser>
        <c:ser>
          <c:idx val="1"/>
          <c:order val="1"/>
          <c:tx>
            <c:strRef>
              <c:f>Time!$C$1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Time!$A$2:$A$25</c:f>
              <c:numCache>
                <c:formatCode>h:mm\ AM/PM</c:formatCode>
                <c:ptCount val="24"/>
                <c:pt idx="0">
                  <c:v>0</c:v>
                </c:pt>
                <c:pt idx="1">
                  <c:v>4.1666666666666699E-2</c:v>
                </c:pt>
                <c:pt idx="2">
                  <c:v>8.3333333333333301E-2</c:v>
                </c:pt>
                <c:pt idx="3">
                  <c:v>0.125</c:v>
                </c:pt>
                <c:pt idx="4">
                  <c:v>0.16666666666666699</c:v>
                </c:pt>
                <c:pt idx="5">
                  <c:v>0.20833333333333301</c:v>
                </c:pt>
                <c:pt idx="6">
                  <c:v>0.25</c:v>
                </c:pt>
                <c:pt idx="7">
                  <c:v>0.29166666666666702</c:v>
                </c:pt>
                <c:pt idx="8">
                  <c:v>0.33333333333333298</c:v>
                </c:pt>
                <c:pt idx="9">
                  <c:v>0.375</c:v>
                </c:pt>
                <c:pt idx="10">
                  <c:v>0.41666666666666702</c:v>
                </c:pt>
                <c:pt idx="11">
                  <c:v>0.45833333333333298</c:v>
                </c:pt>
                <c:pt idx="12">
                  <c:v>0.5</c:v>
                </c:pt>
                <c:pt idx="13">
                  <c:v>0.54166666666666696</c:v>
                </c:pt>
                <c:pt idx="14">
                  <c:v>0.58333333333333304</c:v>
                </c:pt>
                <c:pt idx="15">
                  <c:v>0.625</c:v>
                </c:pt>
                <c:pt idx="16">
                  <c:v>0.66666666666666696</c:v>
                </c:pt>
                <c:pt idx="17">
                  <c:v>0.70833333333333304</c:v>
                </c:pt>
                <c:pt idx="18">
                  <c:v>0.75</c:v>
                </c:pt>
                <c:pt idx="19">
                  <c:v>0.79166666666666696</c:v>
                </c:pt>
                <c:pt idx="20">
                  <c:v>0.83333333333333304</c:v>
                </c:pt>
                <c:pt idx="21">
                  <c:v>0.875</c:v>
                </c:pt>
                <c:pt idx="22">
                  <c:v>0.91666666666666696</c:v>
                </c:pt>
                <c:pt idx="23">
                  <c:v>0.95833333333333304</c:v>
                </c:pt>
              </c:numCache>
            </c:numRef>
          </c:cat>
          <c:val>
            <c:numRef>
              <c:f>Time!$C$2:$C$25</c:f>
              <c:numCache>
                <c:formatCode>General</c:formatCode>
                <c:ptCount val="24"/>
                <c:pt idx="0">
                  <c:v>15</c:v>
                </c:pt>
                <c:pt idx="1">
                  <c:v>23</c:v>
                </c:pt>
                <c:pt idx="2">
                  <c:v>25</c:v>
                </c:pt>
                <c:pt idx="3">
                  <c:v>11</c:v>
                </c:pt>
                <c:pt idx="4">
                  <c:v>4</c:v>
                </c:pt>
                <c:pt idx="5">
                  <c:v>6</c:v>
                </c:pt>
                <c:pt idx="6">
                  <c:v>5</c:v>
                </c:pt>
                <c:pt idx="7">
                  <c:v>4</c:v>
                </c:pt>
                <c:pt idx="8">
                  <c:v>5</c:v>
                </c:pt>
                <c:pt idx="9">
                  <c:v>6</c:v>
                </c:pt>
                <c:pt idx="10">
                  <c:v>3</c:v>
                </c:pt>
                <c:pt idx="11">
                  <c:v>6</c:v>
                </c:pt>
                <c:pt idx="12">
                  <c:v>2</c:v>
                </c:pt>
                <c:pt idx="13">
                  <c:v>9</c:v>
                </c:pt>
                <c:pt idx="14">
                  <c:v>15</c:v>
                </c:pt>
                <c:pt idx="15">
                  <c:v>9</c:v>
                </c:pt>
                <c:pt idx="16">
                  <c:v>10</c:v>
                </c:pt>
                <c:pt idx="17">
                  <c:v>9</c:v>
                </c:pt>
                <c:pt idx="18">
                  <c:v>13</c:v>
                </c:pt>
                <c:pt idx="19">
                  <c:v>7</c:v>
                </c:pt>
                <c:pt idx="20">
                  <c:v>13</c:v>
                </c:pt>
                <c:pt idx="21">
                  <c:v>15</c:v>
                </c:pt>
                <c:pt idx="22">
                  <c:v>12</c:v>
                </c:pt>
                <c:pt idx="23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FCD-4F0A-881F-ACD4886117ED}"/>
            </c:ext>
          </c:extLst>
        </c:ser>
        <c:ser>
          <c:idx val="2"/>
          <c:order val="2"/>
          <c:tx>
            <c:strRef>
              <c:f>Time!$D$1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Time!$A$2:$A$25</c:f>
              <c:numCache>
                <c:formatCode>h:mm\ AM/PM</c:formatCode>
                <c:ptCount val="24"/>
                <c:pt idx="0">
                  <c:v>0</c:v>
                </c:pt>
                <c:pt idx="1">
                  <c:v>4.1666666666666699E-2</c:v>
                </c:pt>
                <c:pt idx="2">
                  <c:v>8.3333333333333301E-2</c:v>
                </c:pt>
                <c:pt idx="3">
                  <c:v>0.125</c:v>
                </c:pt>
                <c:pt idx="4">
                  <c:v>0.16666666666666699</c:v>
                </c:pt>
                <c:pt idx="5">
                  <c:v>0.20833333333333301</c:v>
                </c:pt>
                <c:pt idx="6">
                  <c:v>0.25</c:v>
                </c:pt>
                <c:pt idx="7">
                  <c:v>0.29166666666666702</c:v>
                </c:pt>
                <c:pt idx="8">
                  <c:v>0.33333333333333298</c:v>
                </c:pt>
                <c:pt idx="9">
                  <c:v>0.375</c:v>
                </c:pt>
                <c:pt idx="10">
                  <c:v>0.41666666666666702</c:v>
                </c:pt>
                <c:pt idx="11">
                  <c:v>0.45833333333333298</c:v>
                </c:pt>
                <c:pt idx="12">
                  <c:v>0.5</c:v>
                </c:pt>
                <c:pt idx="13">
                  <c:v>0.54166666666666696</c:v>
                </c:pt>
                <c:pt idx="14">
                  <c:v>0.58333333333333304</c:v>
                </c:pt>
                <c:pt idx="15">
                  <c:v>0.625</c:v>
                </c:pt>
                <c:pt idx="16">
                  <c:v>0.66666666666666696</c:v>
                </c:pt>
                <c:pt idx="17">
                  <c:v>0.70833333333333304</c:v>
                </c:pt>
                <c:pt idx="18">
                  <c:v>0.75</c:v>
                </c:pt>
                <c:pt idx="19">
                  <c:v>0.79166666666666696</c:v>
                </c:pt>
                <c:pt idx="20">
                  <c:v>0.83333333333333304</c:v>
                </c:pt>
                <c:pt idx="21">
                  <c:v>0.875</c:v>
                </c:pt>
                <c:pt idx="22">
                  <c:v>0.91666666666666696</c:v>
                </c:pt>
                <c:pt idx="23">
                  <c:v>0.95833333333333304</c:v>
                </c:pt>
              </c:numCache>
            </c:numRef>
          </c:cat>
          <c:val>
            <c:numRef>
              <c:f>Time!$D$2:$D$25</c:f>
              <c:numCache>
                <c:formatCode>General</c:formatCode>
                <c:ptCount val="24"/>
                <c:pt idx="0">
                  <c:v>8</c:v>
                </c:pt>
                <c:pt idx="1">
                  <c:v>25</c:v>
                </c:pt>
                <c:pt idx="2">
                  <c:v>29</c:v>
                </c:pt>
                <c:pt idx="3">
                  <c:v>10</c:v>
                </c:pt>
                <c:pt idx="4">
                  <c:v>3</c:v>
                </c:pt>
                <c:pt idx="5">
                  <c:v>3</c:v>
                </c:pt>
                <c:pt idx="6">
                  <c:v>2</c:v>
                </c:pt>
                <c:pt idx="7">
                  <c:v>3</c:v>
                </c:pt>
                <c:pt idx="8">
                  <c:v>8</c:v>
                </c:pt>
                <c:pt idx="9">
                  <c:v>5</c:v>
                </c:pt>
                <c:pt idx="10">
                  <c:v>10</c:v>
                </c:pt>
                <c:pt idx="11">
                  <c:v>6</c:v>
                </c:pt>
                <c:pt idx="12">
                  <c:v>4</c:v>
                </c:pt>
                <c:pt idx="13">
                  <c:v>10</c:v>
                </c:pt>
                <c:pt idx="14">
                  <c:v>12</c:v>
                </c:pt>
                <c:pt idx="15">
                  <c:v>10</c:v>
                </c:pt>
                <c:pt idx="16">
                  <c:v>16</c:v>
                </c:pt>
                <c:pt idx="17">
                  <c:v>13</c:v>
                </c:pt>
                <c:pt idx="18">
                  <c:v>17</c:v>
                </c:pt>
                <c:pt idx="19">
                  <c:v>13</c:v>
                </c:pt>
                <c:pt idx="20">
                  <c:v>13</c:v>
                </c:pt>
                <c:pt idx="21">
                  <c:v>13</c:v>
                </c:pt>
                <c:pt idx="22">
                  <c:v>33</c:v>
                </c:pt>
                <c:pt idx="23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FCD-4F0A-881F-ACD4886117ED}"/>
            </c:ext>
          </c:extLst>
        </c:ser>
        <c:ser>
          <c:idx val="3"/>
          <c:order val="3"/>
          <c:tx>
            <c:strRef>
              <c:f>Time!$E$1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Time!$A$2:$A$25</c:f>
              <c:numCache>
                <c:formatCode>h:mm\ AM/PM</c:formatCode>
                <c:ptCount val="24"/>
                <c:pt idx="0">
                  <c:v>0</c:v>
                </c:pt>
                <c:pt idx="1">
                  <c:v>4.1666666666666699E-2</c:v>
                </c:pt>
                <c:pt idx="2">
                  <c:v>8.3333333333333301E-2</c:v>
                </c:pt>
                <c:pt idx="3">
                  <c:v>0.125</c:v>
                </c:pt>
                <c:pt idx="4">
                  <c:v>0.16666666666666699</c:v>
                </c:pt>
                <c:pt idx="5">
                  <c:v>0.20833333333333301</c:v>
                </c:pt>
                <c:pt idx="6">
                  <c:v>0.25</c:v>
                </c:pt>
                <c:pt idx="7">
                  <c:v>0.29166666666666702</c:v>
                </c:pt>
                <c:pt idx="8">
                  <c:v>0.33333333333333298</c:v>
                </c:pt>
                <c:pt idx="9">
                  <c:v>0.375</c:v>
                </c:pt>
                <c:pt idx="10">
                  <c:v>0.41666666666666702</c:v>
                </c:pt>
                <c:pt idx="11">
                  <c:v>0.45833333333333298</c:v>
                </c:pt>
                <c:pt idx="12">
                  <c:v>0.5</c:v>
                </c:pt>
                <c:pt idx="13">
                  <c:v>0.54166666666666696</c:v>
                </c:pt>
                <c:pt idx="14">
                  <c:v>0.58333333333333304</c:v>
                </c:pt>
                <c:pt idx="15">
                  <c:v>0.625</c:v>
                </c:pt>
                <c:pt idx="16">
                  <c:v>0.66666666666666696</c:v>
                </c:pt>
                <c:pt idx="17">
                  <c:v>0.70833333333333304</c:v>
                </c:pt>
                <c:pt idx="18">
                  <c:v>0.75</c:v>
                </c:pt>
                <c:pt idx="19">
                  <c:v>0.79166666666666696</c:v>
                </c:pt>
                <c:pt idx="20">
                  <c:v>0.83333333333333304</c:v>
                </c:pt>
                <c:pt idx="21">
                  <c:v>0.875</c:v>
                </c:pt>
                <c:pt idx="22">
                  <c:v>0.91666666666666696</c:v>
                </c:pt>
                <c:pt idx="23">
                  <c:v>0.95833333333333304</c:v>
                </c:pt>
              </c:numCache>
            </c:numRef>
          </c:cat>
          <c:val>
            <c:numRef>
              <c:f>Time!$E$2:$E$25</c:f>
              <c:numCache>
                <c:formatCode>General</c:formatCode>
                <c:ptCount val="24"/>
                <c:pt idx="0">
                  <c:v>30</c:v>
                </c:pt>
                <c:pt idx="1">
                  <c:v>53</c:v>
                </c:pt>
                <c:pt idx="2">
                  <c:v>33</c:v>
                </c:pt>
                <c:pt idx="3">
                  <c:v>10</c:v>
                </c:pt>
                <c:pt idx="4">
                  <c:v>14</c:v>
                </c:pt>
                <c:pt idx="5">
                  <c:v>2</c:v>
                </c:pt>
                <c:pt idx="6">
                  <c:v>0</c:v>
                </c:pt>
                <c:pt idx="7">
                  <c:v>0</c:v>
                </c:pt>
                <c:pt idx="8">
                  <c:v>7</c:v>
                </c:pt>
                <c:pt idx="9">
                  <c:v>10</c:v>
                </c:pt>
                <c:pt idx="10">
                  <c:v>8</c:v>
                </c:pt>
                <c:pt idx="11">
                  <c:v>19</c:v>
                </c:pt>
                <c:pt idx="12">
                  <c:v>13</c:v>
                </c:pt>
                <c:pt idx="13">
                  <c:v>18</c:v>
                </c:pt>
                <c:pt idx="14">
                  <c:v>28</c:v>
                </c:pt>
                <c:pt idx="15">
                  <c:v>24</c:v>
                </c:pt>
                <c:pt idx="16">
                  <c:v>19</c:v>
                </c:pt>
                <c:pt idx="17">
                  <c:v>27</c:v>
                </c:pt>
                <c:pt idx="18">
                  <c:v>19</c:v>
                </c:pt>
                <c:pt idx="19">
                  <c:v>24</c:v>
                </c:pt>
                <c:pt idx="20">
                  <c:v>16</c:v>
                </c:pt>
                <c:pt idx="21">
                  <c:v>15</c:v>
                </c:pt>
                <c:pt idx="22">
                  <c:v>14</c:v>
                </c:pt>
                <c:pt idx="23">
                  <c:v>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FCD-4F0A-881F-ACD4886117ED}"/>
            </c:ext>
          </c:extLst>
        </c:ser>
        <c:ser>
          <c:idx val="4"/>
          <c:order val="4"/>
          <c:tx>
            <c:strRef>
              <c:f>Time!$F$1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Time!$A$2:$A$25</c:f>
              <c:numCache>
                <c:formatCode>h:mm\ AM/PM</c:formatCode>
                <c:ptCount val="24"/>
                <c:pt idx="0">
                  <c:v>0</c:v>
                </c:pt>
                <c:pt idx="1">
                  <c:v>4.1666666666666699E-2</c:v>
                </c:pt>
                <c:pt idx="2">
                  <c:v>8.3333333333333301E-2</c:v>
                </c:pt>
                <c:pt idx="3">
                  <c:v>0.125</c:v>
                </c:pt>
                <c:pt idx="4">
                  <c:v>0.16666666666666699</c:v>
                </c:pt>
                <c:pt idx="5">
                  <c:v>0.20833333333333301</c:v>
                </c:pt>
                <c:pt idx="6">
                  <c:v>0.25</c:v>
                </c:pt>
                <c:pt idx="7">
                  <c:v>0.29166666666666702</c:v>
                </c:pt>
                <c:pt idx="8">
                  <c:v>0.33333333333333298</c:v>
                </c:pt>
                <c:pt idx="9">
                  <c:v>0.375</c:v>
                </c:pt>
                <c:pt idx="10">
                  <c:v>0.41666666666666702</c:v>
                </c:pt>
                <c:pt idx="11">
                  <c:v>0.45833333333333298</c:v>
                </c:pt>
                <c:pt idx="12">
                  <c:v>0.5</c:v>
                </c:pt>
                <c:pt idx="13">
                  <c:v>0.54166666666666696</c:v>
                </c:pt>
                <c:pt idx="14">
                  <c:v>0.58333333333333304</c:v>
                </c:pt>
                <c:pt idx="15">
                  <c:v>0.625</c:v>
                </c:pt>
                <c:pt idx="16">
                  <c:v>0.66666666666666696</c:v>
                </c:pt>
                <c:pt idx="17">
                  <c:v>0.70833333333333304</c:v>
                </c:pt>
                <c:pt idx="18">
                  <c:v>0.75</c:v>
                </c:pt>
                <c:pt idx="19">
                  <c:v>0.79166666666666696</c:v>
                </c:pt>
                <c:pt idx="20">
                  <c:v>0.83333333333333304</c:v>
                </c:pt>
                <c:pt idx="21">
                  <c:v>0.875</c:v>
                </c:pt>
                <c:pt idx="22">
                  <c:v>0.91666666666666696</c:v>
                </c:pt>
                <c:pt idx="23">
                  <c:v>0.95833333333333304</c:v>
                </c:pt>
              </c:numCache>
            </c:numRef>
          </c:cat>
          <c:val>
            <c:numRef>
              <c:f>Time!$F$2:$F$25</c:f>
              <c:numCache>
                <c:formatCode>General</c:formatCode>
                <c:ptCount val="24"/>
                <c:pt idx="0">
                  <c:v>40</c:v>
                </c:pt>
                <c:pt idx="1">
                  <c:v>41</c:v>
                </c:pt>
                <c:pt idx="2">
                  <c:v>35</c:v>
                </c:pt>
                <c:pt idx="3">
                  <c:v>19</c:v>
                </c:pt>
                <c:pt idx="4">
                  <c:v>4</c:v>
                </c:pt>
                <c:pt idx="5">
                  <c:v>7</c:v>
                </c:pt>
                <c:pt idx="6">
                  <c:v>11</c:v>
                </c:pt>
                <c:pt idx="7">
                  <c:v>6</c:v>
                </c:pt>
                <c:pt idx="8">
                  <c:v>7</c:v>
                </c:pt>
                <c:pt idx="9">
                  <c:v>10</c:v>
                </c:pt>
                <c:pt idx="10">
                  <c:v>13</c:v>
                </c:pt>
                <c:pt idx="11">
                  <c:v>11</c:v>
                </c:pt>
                <c:pt idx="12">
                  <c:v>25</c:v>
                </c:pt>
                <c:pt idx="13">
                  <c:v>21</c:v>
                </c:pt>
                <c:pt idx="14">
                  <c:v>17</c:v>
                </c:pt>
                <c:pt idx="15">
                  <c:v>13</c:v>
                </c:pt>
                <c:pt idx="16">
                  <c:v>13</c:v>
                </c:pt>
                <c:pt idx="17">
                  <c:v>16</c:v>
                </c:pt>
                <c:pt idx="18">
                  <c:v>12</c:v>
                </c:pt>
                <c:pt idx="19">
                  <c:v>27</c:v>
                </c:pt>
                <c:pt idx="20">
                  <c:v>10</c:v>
                </c:pt>
                <c:pt idx="21">
                  <c:v>19</c:v>
                </c:pt>
                <c:pt idx="22">
                  <c:v>17</c:v>
                </c:pt>
                <c:pt idx="23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FCD-4F0A-881F-ACD4886117E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87395016"/>
        <c:axId val="587401576"/>
      </c:barChart>
      <c:catAx>
        <c:axId val="587395016"/>
        <c:scaling>
          <c:orientation val="minMax"/>
        </c:scaling>
        <c:delete val="0"/>
        <c:axPos val="b"/>
        <c:numFmt formatCode="h:mm\ AM/PM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7401576"/>
        <c:crosses val="autoZero"/>
        <c:auto val="1"/>
        <c:lblAlgn val="ctr"/>
        <c:lblOffset val="100"/>
        <c:noMultiLvlLbl val="0"/>
      </c:catAx>
      <c:valAx>
        <c:axId val="5874015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73950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Use</a:t>
            </a:r>
            <a:r>
              <a:rPr lang="en-US" baseline="0" dirty="0"/>
              <a:t> of Force by Encounter Type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'[Use of Force Analysis.xlsx]Encounters'!$B$1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[1]Encounters!$A$2:$A$9</c:f>
              <c:strCache>
                <c:ptCount val="8"/>
                <c:pt idx="0">
                  <c:v>Dispatch</c:v>
                </c:pt>
                <c:pt idx="1">
                  <c:v>General Duty</c:v>
                </c:pt>
                <c:pt idx="2">
                  <c:v>Handcuffing</c:v>
                </c:pt>
                <c:pt idx="3">
                  <c:v>Investigating</c:v>
                </c:pt>
                <c:pt idx="4">
                  <c:v>Off-Duty</c:v>
                </c:pt>
                <c:pt idx="5">
                  <c:v>Pursuit</c:v>
                </c:pt>
                <c:pt idx="6">
                  <c:v>Searching</c:v>
                </c:pt>
                <c:pt idx="7">
                  <c:v>Transporting</c:v>
                </c:pt>
              </c:strCache>
            </c:strRef>
          </c:cat>
          <c:val>
            <c:numRef>
              <c:f>[1]Encounters!$B$2:$B$9</c:f>
              <c:numCache>
                <c:formatCode>General</c:formatCode>
                <c:ptCount val="8"/>
                <c:pt idx="0">
                  <c:v>13</c:v>
                </c:pt>
                <c:pt idx="1">
                  <c:v>53</c:v>
                </c:pt>
                <c:pt idx="2">
                  <c:v>138</c:v>
                </c:pt>
                <c:pt idx="3">
                  <c:v>45</c:v>
                </c:pt>
                <c:pt idx="4">
                  <c:v>17</c:v>
                </c:pt>
                <c:pt idx="5">
                  <c:v>21</c:v>
                </c:pt>
                <c:pt idx="6">
                  <c:v>10</c:v>
                </c:pt>
                <c:pt idx="7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F50-4F65-96A8-AAD12946304B}"/>
            </c:ext>
          </c:extLst>
        </c:ser>
        <c:ser>
          <c:idx val="1"/>
          <c:order val="1"/>
          <c:tx>
            <c:strRef>
              <c:f>'[Use of Force Analysis.xlsx]Encounters'!$C$1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[1]Encounters!$A$2:$A$9</c:f>
              <c:strCache>
                <c:ptCount val="8"/>
                <c:pt idx="0">
                  <c:v>Dispatch</c:v>
                </c:pt>
                <c:pt idx="1">
                  <c:v>General Duty</c:v>
                </c:pt>
                <c:pt idx="2">
                  <c:v>Handcuffing</c:v>
                </c:pt>
                <c:pt idx="3">
                  <c:v>Investigating</c:v>
                </c:pt>
                <c:pt idx="4">
                  <c:v>Off-Duty</c:v>
                </c:pt>
                <c:pt idx="5">
                  <c:v>Pursuit</c:v>
                </c:pt>
                <c:pt idx="6">
                  <c:v>Searching</c:v>
                </c:pt>
                <c:pt idx="7">
                  <c:v>Transporting</c:v>
                </c:pt>
              </c:strCache>
            </c:strRef>
          </c:cat>
          <c:val>
            <c:numRef>
              <c:f>[1]Encounters!$C$2:$C$9</c:f>
              <c:numCache>
                <c:formatCode>General</c:formatCode>
                <c:ptCount val="8"/>
                <c:pt idx="0">
                  <c:v>56</c:v>
                </c:pt>
                <c:pt idx="1">
                  <c:v>85</c:v>
                </c:pt>
                <c:pt idx="2">
                  <c:v>184</c:v>
                </c:pt>
                <c:pt idx="3">
                  <c:v>48</c:v>
                </c:pt>
                <c:pt idx="4">
                  <c:v>11</c:v>
                </c:pt>
                <c:pt idx="5">
                  <c:v>32</c:v>
                </c:pt>
                <c:pt idx="6">
                  <c:v>3</c:v>
                </c:pt>
                <c:pt idx="7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F50-4F65-96A8-AAD12946304B}"/>
            </c:ext>
          </c:extLst>
        </c:ser>
        <c:ser>
          <c:idx val="2"/>
          <c:order val="2"/>
          <c:tx>
            <c:strRef>
              <c:f>'[Use of Force Analysis.xlsx]Encounters'!$D$1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[1]Encounters!$A$2:$A$9</c:f>
              <c:strCache>
                <c:ptCount val="8"/>
                <c:pt idx="0">
                  <c:v>Dispatch</c:v>
                </c:pt>
                <c:pt idx="1">
                  <c:v>General Duty</c:v>
                </c:pt>
                <c:pt idx="2">
                  <c:v>Handcuffing</c:v>
                </c:pt>
                <c:pt idx="3">
                  <c:v>Investigating</c:v>
                </c:pt>
                <c:pt idx="4">
                  <c:v>Off-Duty</c:v>
                </c:pt>
                <c:pt idx="5">
                  <c:v>Pursuit</c:v>
                </c:pt>
                <c:pt idx="6">
                  <c:v>Searching</c:v>
                </c:pt>
                <c:pt idx="7">
                  <c:v>Transporting</c:v>
                </c:pt>
              </c:strCache>
            </c:strRef>
          </c:cat>
          <c:val>
            <c:numRef>
              <c:f>[1]Encounters!$D$2:$D$9</c:f>
              <c:numCache>
                <c:formatCode>General</c:formatCode>
                <c:ptCount val="8"/>
                <c:pt idx="0">
                  <c:v>44</c:v>
                </c:pt>
                <c:pt idx="1">
                  <c:v>73</c:v>
                </c:pt>
                <c:pt idx="2">
                  <c:v>195</c:v>
                </c:pt>
                <c:pt idx="3">
                  <c:v>44</c:v>
                </c:pt>
                <c:pt idx="4">
                  <c:v>31</c:v>
                </c:pt>
                <c:pt idx="5">
                  <c:v>24</c:v>
                </c:pt>
                <c:pt idx="6">
                  <c:v>6</c:v>
                </c:pt>
                <c:pt idx="7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F50-4F65-96A8-AAD1294630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80994376"/>
        <c:axId val="580990768"/>
      </c:barChart>
      <c:catAx>
        <c:axId val="5809943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0990768"/>
        <c:crosses val="autoZero"/>
        <c:auto val="1"/>
        <c:lblAlgn val="ctr"/>
        <c:lblOffset val="100"/>
        <c:noMultiLvlLbl val="0"/>
      </c:catAx>
      <c:valAx>
        <c:axId val="5809907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09943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Reason</a:t>
            </a:r>
            <a:r>
              <a:rPr lang="en-US" baseline="0"/>
              <a:t> for Use of Force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'[Use of Force Analysis.xlsx]Encounters'!$B$11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'[Use of Force Analysis.xlsx]Encounters'!$A$12:$A$18</c:f>
              <c:strCache>
                <c:ptCount val="7"/>
                <c:pt idx="0">
                  <c:v>Assault on PO</c:v>
                </c:pt>
                <c:pt idx="1">
                  <c:v>Failure to Comply</c:v>
                </c:pt>
                <c:pt idx="2">
                  <c:v>Failure to Disperse</c:v>
                </c:pt>
                <c:pt idx="3">
                  <c:v>Hiding from Officers</c:v>
                </c:pt>
                <c:pt idx="4">
                  <c:v>Interference</c:v>
                </c:pt>
                <c:pt idx="5">
                  <c:v>Resisting Arrest</c:v>
                </c:pt>
                <c:pt idx="6">
                  <c:v>Suicidal/Mental</c:v>
                </c:pt>
              </c:strCache>
            </c:strRef>
          </c:cat>
          <c:val>
            <c:numRef>
              <c:f>'[Use of Force Analysis.xlsx]Encounters'!$B$12:$B$18</c:f>
              <c:numCache>
                <c:formatCode>General</c:formatCode>
                <c:ptCount val="7"/>
                <c:pt idx="0">
                  <c:v>41</c:v>
                </c:pt>
                <c:pt idx="1">
                  <c:v>42</c:v>
                </c:pt>
                <c:pt idx="2">
                  <c:v>0</c:v>
                </c:pt>
                <c:pt idx="3">
                  <c:v>5</c:v>
                </c:pt>
                <c:pt idx="4">
                  <c:v>98</c:v>
                </c:pt>
                <c:pt idx="5">
                  <c:v>4</c:v>
                </c:pt>
                <c:pt idx="6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9AE-4364-9FD5-3CB47652B67E}"/>
            </c:ext>
          </c:extLst>
        </c:ser>
        <c:ser>
          <c:idx val="1"/>
          <c:order val="1"/>
          <c:tx>
            <c:strRef>
              <c:f>'[Use of Force Analysis.xlsx]Encounters'!$C$11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'[Use of Force Analysis.xlsx]Encounters'!$A$12:$A$18</c:f>
              <c:strCache>
                <c:ptCount val="7"/>
                <c:pt idx="0">
                  <c:v>Assault on PO</c:v>
                </c:pt>
                <c:pt idx="1">
                  <c:v>Failure to Comply</c:v>
                </c:pt>
                <c:pt idx="2">
                  <c:v>Failure to Disperse</c:v>
                </c:pt>
                <c:pt idx="3">
                  <c:v>Hiding from Officers</c:v>
                </c:pt>
                <c:pt idx="4">
                  <c:v>Interference</c:v>
                </c:pt>
                <c:pt idx="5">
                  <c:v>Resisting Arrest</c:v>
                </c:pt>
                <c:pt idx="6">
                  <c:v>Suicidal/Mental</c:v>
                </c:pt>
              </c:strCache>
            </c:strRef>
          </c:cat>
          <c:val>
            <c:numRef>
              <c:f>'[Use of Force Analysis.xlsx]Encounters'!$C$12:$C$18</c:f>
              <c:numCache>
                <c:formatCode>General</c:formatCode>
                <c:ptCount val="7"/>
                <c:pt idx="0">
                  <c:v>41</c:v>
                </c:pt>
                <c:pt idx="1">
                  <c:v>64</c:v>
                </c:pt>
                <c:pt idx="2">
                  <c:v>2</c:v>
                </c:pt>
                <c:pt idx="3">
                  <c:v>4</c:v>
                </c:pt>
                <c:pt idx="4">
                  <c:v>133</c:v>
                </c:pt>
                <c:pt idx="5">
                  <c:v>6</c:v>
                </c:pt>
                <c:pt idx="6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9AE-4364-9FD5-3CB47652B67E}"/>
            </c:ext>
          </c:extLst>
        </c:ser>
        <c:ser>
          <c:idx val="2"/>
          <c:order val="2"/>
          <c:tx>
            <c:strRef>
              <c:f>'[Use of Force Analysis.xlsx]Encounters'!$D$11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'[Use of Force Analysis.xlsx]Encounters'!$A$12:$A$18</c:f>
              <c:strCache>
                <c:ptCount val="7"/>
                <c:pt idx="0">
                  <c:v>Assault on PO</c:v>
                </c:pt>
                <c:pt idx="1">
                  <c:v>Failure to Comply</c:v>
                </c:pt>
                <c:pt idx="2">
                  <c:v>Failure to Disperse</c:v>
                </c:pt>
                <c:pt idx="3">
                  <c:v>Hiding from Officers</c:v>
                </c:pt>
                <c:pt idx="4">
                  <c:v>Interference</c:v>
                </c:pt>
                <c:pt idx="5">
                  <c:v>Resisting Arrest</c:v>
                </c:pt>
                <c:pt idx="6">
                  <c:v>Suicidal/Mental</c:v>
                </c:pt>
              </c:strCache>
            </c:strRef>
          </c:cat>
          <c:val>
            <c:numRef>
              <c:f>'[Use of Force Analysis.xlsx]Encounters'!$D$12:$D$18</c:f>
              <c:numCache>
                <c:formatCode>General</c:formatCode>
                <c:ptCount val="7"/>
                <c:pt idx="0">
                  <c:v>17</c:v>
                </c:pt>
                <c:pt idx="1">
                  <c:v>111</c:v>
                </c:pt>
                <c:pt idx="2">
                  <c:v>6</c:v>
                </c:pt>
                <c:pt idx="3">
                  <c:v>16</c:v>
                </c:pt>
                <c:pt idx="4">
                  <c:v>70</c:v>
                </c:pt>
                <c:pt idx="5">
                  <c:v>66</c:v>
                </c:pt>
                <c:pt idx="6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9AE-4364-9FD5-3CB47652B67E}"/>
            </c:ext>
          </c:extLst>
        </c:ser>
        <c:ser>
          <c:idx val="3"/>
          <c:order val="3"/>
          <c:tx>
            <c:strRef>
              <c:f>'[Use of Force Analysis.xlsx]Encounters'!$E$11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'[Use of Force Analysis.xlsx]Encounters'!$A$12:$A$18</c:f>
              <c:strCache>
                <c:ptCount val="7"/>
                <c:pt idx="0">
                  <c:v>Assault on PO</c:v>
                </c:pt>
                <c:pt idx="1">
                  <c:v>Failure to Comply</c:v>
                </c:pt>
                <c:pt idx="2">
                  <c:v>Failure to Disperse</c:v>
                </c:pt>
                <c:pt idx="3">
                  <c:v>Hiding from Officers</c:v>
                </c:pt>
                <c:pt idx="4">
                  <c:v>Interference</c:v>
                </c:pt>
                <c:pt idx="5">
                  <c:v>Resisting Arrest</c:v>
                </c:pt>
                <c:pt idx="6">
                  <c:v>Suicidal/Mental</c:v>
                </c:pt>
              </c:strCache>
            </c:strRef>
          </c:cat>
          <c:val>
            <c:numRef>
              <c:f>'[Use of Force Analysis.xlsx]Encounters'!$E$12:$E$18</c:f>
              <c:numCache>
                <c:formatCode>General</c:formatCode>
                <c:ptCount val="7"/>
                <c:pt idx="0">
                  <c:v>48</c:v>
                </c:pt>
                <c:pt idx="1">
                  <c:v>89</c:v>
                </c:pt>
                <c:pt idx="2">
                  <c:v>10</c:v>
                </c:pt>
                <c:pt idx="3">
                  <c:v>1</c:v>
                </c:pt>
                <c:pt idx="4">
                  <c:v>160</c:v>
                </c:pt>
                <c:pt idx="5">
                  <c:v>96</c:v>
                </c:pt>
                <c:pt idx="6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9AE-4364-9FD5-3CB47652B67E}"/>
            </c:ext>
          </c:extLst>
        </c:ser>
        <c:ser>
          <c:idx val="4"/>
          <c:order val="4"/>
          <c:tx>
            <c:strRef>
              <c:f>'[Use of Force Analysis.xlsx]Encounters'!$F$11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'[Use of Force Analysis.xlsx]Encounters'!$A$12:$A$18</c:f>
              <c:strCache>
                <c:ptCount val="7"/>
                <c:pt idx="0">
                  <c:v>Assault on PO</c:v>
                </c:pt>
                <c:pt idx="1">
                  <c:v>Failure to Comply</c:v>
                </c:pt>
                <c:pt idx="2">
                  <c:v>Failure to Disperse</c:v>
                </c:pt>
                <c:pt idx="3">
                  <c:v>Hiding from Officers</c:v>
                </c:pt>
                <c:pt idx="4">
                  <c:v>Interference</c:v>
                </c:pt>
                <c:pt idx="5">
                  <c:v>Resisting Arrest</c:v>
                </c:pt>
                <c:pt idx="6">
                  <c:v>Suicidal/Mental</c:v>
                </c:pt>
              </c:strCache>
            </c:strRef>
          </c:cat>
          <c:val>
            <c:numRef>
              <c:f>'[Use of Force Analysis.xlsx]Encounters'!$F$12:$F$18</c:f>
              <c:numCache>
                <c:formatCode>General</c:formatCode>
                <c:ptCount val="7"/>
                <c:pt idx="0">
                  <c:v>29</c:v>
                </c:pt>
                <c:pt idx="1">
                  <c:v>108</c:v>
                </c:pt>
                <c:pt idx="2">
                  <c:v>14</c:v>
                </c:pt>
                <c:pt idx="3">
                  <c:v>5</c:v>
                </c:pt>
                <c:pt idx="4">
                  <c:v>138</c:v>
                </c:pt>
                <c:pt idx="5">
                  <c:v>114</c:v>
                </c:pt>
                <c:pt idx="6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9AE-4364-9FD5-3CB47652B6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88797264"/>
        <c:axId val="588797592"/>
      </c:barChart>
      <c:catAx>
        <c:axId val="5887972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8797592"/>
        <c:crosses val="autoZero"/>
        <c:auto val="1"/>
        <c:lblAlgn val="ctr"/>
        <c:lblOffset val="100"/>
        <c:noMultiLvlLbl val="0"/>
      </c:catAx>
      <c:valAx>
        <c:axId val="5887975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87972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Type</a:t>
            </a:r>
            <a:r>
              <a:rPr lang="en-US" baseline="0"/>
              <a:t> of Force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'Type of Force'!$B$1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'Type of Force'!$A$2:$A$19</c:f>
              <c:strCache>
                <c:ptCount val="18"/>
                <c:pt idx="0">
                  <c:v>Closed Fist Strike</c:v>
                </c:pt>
                <c:pt idx="1">
                  <c:v>ESD</c:v>
                </c:pt>
                <c:pt idx="2">
                  <c:v>Joint Manipulation</c:v>
                </c:pt>
                <c:pt idx="3">
                  <c:v>Pressure Compliance</c:v>
                </c:pt>
                <c:pt idx="4">
                  <c:v>Elbow Strike</c:v>
                </c:pt>
                <c:pt idx="5">
                  <c:v>Take to Ground</c:v>
                </c:pt>
                <c:pt idx="6">
                  <c:v>Open Hand Strike</c:v>
                </c:pt>
                <c:pt idx="7">
                  <c:v>Pull</c:v>
                </c:pt>
                <c:pt idx="8">
                  <c:v>Pepperspray</c:v>
                </c:pt>
                <c:pt idx="9">
                  <c:v>Hold</c:v>
                </c:pt>
                <c:pt idx="10">
                  <c:v>K-9</c:v>
                </c:pt>
                <c:pt idx="11">
                  <c:v>Handcuffing</c:v>
                </c:pt>
                <c:pt idx="12">
                  <c:v>Push</c:v>
                </c:pt>
                <c:pt idx="13">
                  <c:v>Other</c:v>
                </c:pt>
                <c:pt idx="14">
                  <c:v>Knee Strike</c:v>
                </c:pt>
                <c:pt idx="15">
                  <c:v>Firearm</c:v>
                </c:pt>
                <c:pt idx="16">
                  <c:v>ASP Baton</c:v>
                </c:pt>
                <c:pt idx="17">
                  <c:v>Kick</c:v>
                </c:pt>
              </c:strCache>
            </c:strRef>
          </c:cat>
          <c:val>
            <c:numRef>
              <c:f>'Type of Force'!$B$2:$B$19</c:f>
              <c:numCache>
                <c:formatCode>General</c:formatCode>
                <c:ptCount val="18"/>
                <c:pt idx="0">
                  <c:v>21</c:v>
                </c:pt>
                <c:pt idx="1">
                  <c:v>41</c:v>
                </c:pt>
                <c:pt idx="2">
                  <c:v>44</c:v>
                </c:pt>
                <c:pt idx="3">
                  <c:v>28</c:v>
                </c:pt>
                <c:pt idx="4">
                  <c:v>3</c:v>
                </c:pt>
                <c:pt idx="5">
                  <c:v>211</c:v>
                </c:pt>
                <c:pt idx="6">
                  <c:v>1</c:v>
                </c:pt>
                <c:pt idx="7">
                  <c:v>56</c:v>
                </c:pt>
                <c:pt idx="8">
                  <c:v>52</c:v>
                </c:pt>
                <c:pt idx="9">
                  <c:v>96</c:v>
                </c:pt>
                <c:pt idx="10">
                  <c:v>2</c:v>
                </c:pt>
                <c:pt idx="11">
                  <c:v>122</c:v>
                </c:pt>
                <c:pt idx="12">
                  <c:v>40</c:v>
                </c:pt>
                <c:pt idx="13">
                  <c:v>16</c:v>
                </c:pt>
                <c:pt idx="14">
                  <c:v>20</c:v>
                </c:pt>
                <c:pt idx="15">
                  <c:v>3</c:v>
                </c:pt>
                <c:pt idx="16">
                  <c:v>4</c:v>
                </c:pt>
                <c:pt idx="1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696-4F22-9898-C750BC7D6D2D}"/>
            </c:ext>
          </c:extLst>
        </c:ser>
        <c:ser>
          <c:idx val="1"/>
          <c:order val="1"/>
          <c:tx>
            <c:strRef>
              <c:f>'Type of Force'!$C$1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'Type of Force'!$A$2:$A$19</c:f>
              <c:strCache>
                <c:ptCount val="18"/>
                <c:pt idx="0">
                  <c:v>Closed Fist Strike</c:v>
                </c:pt>
                <c:pt idx="1">
                  <c:v>ESD</c:v>
                </c:pt>
                <c:pt idx="2">
                  <c:v>Joint Manipulation</c:v>
                </c:pt>
                <c:pt idx="3">
                  <c:v>Pressure Compliance</c:v>
                </c:pt>
                <c:pt idx="4">
                  <c:v>Elbow Strike</c:v>
                </c:pt>
                <c:pt idx="5">
                  <c:v>Take to Ground</c:v>
                </c:pt>
                <c:pt idx="6">
                  <c:v>Open Hand Strike</c:v>
                </c:pt>
                <c:pt idx="7">
                  <c:v>Pull</c:v>
                </c:pt>
                <c:pt idx="8">
                  <c:v>Pepperspray</c:v>
                </c:pt>
                <c:pt idx="9">
                  <c:v>Hold</c:v>
                </c:pt>
                <c:pt idx="10">
                  <c:v>K-9</c:v>
                </c:pt>
                <c:pt idx="11">
                  <c:v>Handcuffing</c:v>
                </c:pt>
                <c:pt idx="12">
                  <c:v>Push</c:v>
                </c:pt>
                <c:pt idx="13">
                  <c:v>Other</c:v>
                </c:pt>
                <c:pt idx="14">
                  <c:v>Knee Strike</c:v>
                </c:pt>
                <c:pt idx="15">
                  <c:v>Firearm</c:v>
                </c:pt>
                <c:pt idx="16">
                  <c:v>ASP Baton</c:v>
                </c:pt>
                <c:pt idx="17">
                  <c:v>Kick</c:v>
                </c:pt>
              </c:strCache>
            </c:strRef>
          </c:cat>
          <c:val>
            <c:numRef>
              <c:f>'Type of Force'!$C$2:$C$19</c:f>
              <c:numCache>
                <c:formatCode>General</c:formatCode>
                <c:ptCount val="18"/>
                <c:pt idx="0">
                  <c:v>11</c:v>
                </c:pt>
                <c:pt idx="1">
                  <c:v>36</c:v>
                </c:pt>
                <c:pt idx="2">
                  <c:v>57</c:v>
                </c:pt>
                <c:pt idx="3">
                  <c:v>20</c:v>
                </c:pt>
                <c:pt idx="4">
                  <c:v>2</c:v>
                </c:pt>
                <c:pt idx="5">
                  <c:v>206</c:v>
                </c:pt>
                <c:pt idx="6">
                  <c:v>1</c:v>
                </c:pt>
                <c:pt idx="7">
                  <c:v>79</c:v>
                </c:pt>
                <c:pt idx="8">
                  <c:v>49</c:v>
                </c:pt>
                <c:pt idx="9">
                  <c:v>113</c:v>
                </c:pt>
                <c:pt idx="10">
                  <c:v>4</c:v>
                </c:pt>
                <c:pt idx="11">
                  <c:v>130</c:v>
                </c:pt>
                <c:pt idx="12">
                  <c:v>76</c:v>
                </c:pt>
                <c:pt idx="13">
                  <c:v>16</c:v>
                </c:pt>
                <c:pt idx="14">
                  <c:v>10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696-4F22-9898-C750BC7D6D2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14329064"/>
        <c:axId val="414331688"/>
      </c:barChart>
      <c:catAx>
        <c:axId val="4143290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4331688"/>
        <c:crosses val="autoZero"/>
        <c:auto val="1"/>
        <c:lblAlgn val="ctr"/>
        <c:lblOffset val="100"/>
        <c:noMultiLvlLbl val="0"/>
      </c:catAx>
      <c:valAx>
        <c:axId val="4143316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43290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  <c:userShapes r:id="rId5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Gender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'[Use of Force Analysis.xlsx]Gender-Age-Race'!$B$1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'[Use of Force Analysis.xlsx]Gender-Age-Race'!$A$2:$A$4</c:f>
              <c:strCache>
                <c:ptCount val="3"/>
                <c:pt idx="0">
                  <c:v>Male</c:v>
                </c:pt>
                <c:pt idx="1">
                  <c:v>Female</c:v>
                </c:pt>
                <c:pt idx="2">
                  <c:v>unknown</c:v>
                </c:pt>
              </c:strCache>
            </c:strRef>
          </c:cat>
          <c:val>
            <c:numRef>
              <c:f>'[Use of Force Analysis.xlsx]Gender-Age-Race'!$B$2:$B$4</c:f>
              <c:numCache>
                <c:formatCode>General</c:formatCode>
                <c:ptCount val="3"/>
                <c:pt idx="0">
                  <c:v>164</c:v>
                </c:pt>
                <c:pt idx="1">
                  <c:v>28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875-4FFE-9BCF-3B6B8D99774E}"/>
            </c:ext>
          </c:extLst>
        </c:ser>
        <c:ser>
          <c:idx val="1"/>
          <c:order val="1"/>
          <c:tx>
            <c:strRef>
              <c:f>'[Use of Force Analysis.xlsx]Gender-Age-Race'!$C$1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'[Use of Force Analysis.xlsx]Gender-Age-Race'!$A$2:$A$4</c:f>
              <c:strCache>
                <c:ptCount val="3"/>
                <c:pt idx="0">
                  <c:v>Male</c:v>
                </c:pt>
                <c:pt idx="1">
                  <c:v>Female</c:v>
                </c:pt>
                <c:pt idx="2">
                  <c:v>unknown</c:v>
                </c:pt>
              </c:strCache>
            </c:strRef>
          </c:cat>
          <c:val>
            <c:numRef>
              <c:f>'[Use of Force Analysis.xlsx]Gender-Age-Race'!$C$2:$C$4</c:f>
              <c:numCache>
                <c:formatCode>General</c:formatCode>
                <c:ptCount val="3"/>
                <c:pt idx="0">
                  <c:v>218</c:v>
                </c:pt>
                <c:pt idx="1">
                  <c:v>38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875-4FFE-9BCF-3B6B8D99774E}"/>
            </c:ext>
          </c:extLst>
        </c:ser>
        <c:ser>
          <c:idx val="2"/>
          <c:order val="2"/>
          <c:tx>
            <c:strRef>
              <c:f>'[Use of Force Analysis.xlsx]Gender-Age-Race'!$D$1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'[Use of Force Analysis.xlsx]Gender-Age-Race'!$A$2:$A$4</c:f>
              <c:strCache>
                <c:ptCount val="3"/>
                <c:pt idx="0">
                  <c:v>Male</c:v>
                </c:pt>
                <c:pt idx="1">
                  <c:v>Female</c:v>
                </c:pt>
                <c:pt idx="2">
                  <c:v>unknown</c:v>
                </c:pt>
              </c:strCache>
            </c:strRef>
          </c:cat>
          <c:val>
            <c:numRef>
              <c:f>'[Use of Force Analysis.xlsx]Gender-Age-Race'!$D$2:$D$4</c:f>
              <c:numCache>
                <c:formatCode>General</c:formatCode>
                <c:ptCount val="3"/>
                <c:pt idx="0">
                  <c:v>252</c:v>
                </c:pt>
                <c:pt idx="1">
                  <c:v>57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875-4FFE-9BCF-3B6B8D99774E}"/>
            </c:ext>
          </c:extLst>
        </c:ser>
        <c:ser>
          <c:idx val="3"/>
          <c:order val="3"/>
          <c:tx>
            <c:strRef>
              <c:f>'[Use of Force Analysis.xlsx]Gender-Age-Race'!$E$1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'[Use of Force Analysis.xlsx]Gender-Age-Race'!$A$2:$A$4</c:f>
              <c:strCache>
                <c:ptCount val="3"/>
                <c:pt idx="0">
                  <c:v>Male</c:v>
                </c:pt>
                <c:pt idx="1">
                  <c:v>Female</c:v>
                </c:pt>
                <c:pt idx="2">
                  <c:v>unknown</c:v>
                </c:pt>
              </c:strCache>
            </c:strRef>
          </c:cat>
          <c:val>
            <c:numRef>
              <c:f>'[Use of Force Analysis.xlsx]Gender-Age-Race'!$E$2:$E$4</c:f>
              <c:numCache>
                <c:formatCode>General</c:formatCode>
                <c:ptCount val="3"/>
                <c:pt idx="0">
                  <c:v>346</c:v>
                </c:pt>
                <c:pt idx="1">
                  <c:v>81</c:v>
                </c:pt>
                <c:pt idx="2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875-4FFE-9BCF-3B6B8D99774E}"/>
            </c:ext>
          </c:extLst>
        </c:ser>
        <c:ser>
          <c:idx val="4"/>
          <c:order val="4"/>
          <c:tx>
            <c:strRef>
              <c:f>'[Use of Force Analysis.xlsx]Gender-Age-Race'!$F$1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'[Use of Force Analysis.xlsx]Gender-Age-Race'!$A$2:$A$4</c:f>
              <c:strCache>
                <c:ptCount val="3"/>
                <c:pt idx="0">
                  <c:v>Male</c:v>
                </c:pt>
                <c:pt idx="1">
                  <c:v>Female</c:v>
                </c:pt>
                <c:pt idx="2">
                  <c:v>unknown</c:v>
                </c:pt>
              </c:strCache>
            </c:strRef>
          </c:cat>
          <c:val>
            <c:numRef>
              <c:f>'[Use of Force Analysis.xlsx]Gender-Age-Race'!$F$2:$F$4</c:f>
              <c:numCache>
                <c:formatCode>General</c:formatCode>
                <c:ptCount val="3"/>
                <c:pt idx="0">
                  <c:v>361</c:v>
                </c:pt>
                <c:pt idx="1">
                  <c:v>70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875-4FFE-9BCF-3B6B8D9977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88823504"/>
        <c:axId val="588824160"/>
      </c:barChart>
      <c:catAx>
        <c:axId val="5888235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8824160"/>
        <c:crosses val="autoZero"/>
        <c:auto val="1"/>
        <c:lblAlgn val="ctr"/>
        <c:lblOffset val="100"/>
        <c:noMultiLvlLbl val="0"/>
      </c:catAx>
      <c:valAx>
        <c:axId val="5888241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88235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Age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'[Use of Force Analysis.xlsx]Gender-Age-Race'!$B$1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'[Use of Force Analysis.xlsx]Gender-Age-Race'!$A$7:$A$12</c:f>
              <c:strCache>
                <c:ptCount val="6"/>
                <c:pt idx="0">
                  <c:v>Under 20</c:v>
                </c:pt>
                <c:pt idx="1">
                  <c:v>20 to 29</c:v>
                </c:pt>
                <c:pt idx="2">
                  <c:v>30 to 39</c:v>
                </c:pt>
                <c:pt idx="3">
                  <c:v>40 to 49</c:v>
                </c:pt>
                <c:pt idx="4">
                  <c:v>50 and up</c:v>
                </c:pt>
                <c:pt idx="5">
                  <c:v>unknown</c:v>
                </c:pt>
              </c:strCache>
            </c:strRef>
          </c:cat>
          <c:val>
            <c:numRef>
              <c:f>'[Use of Force Analysis.xlsx]Gender-Age-Race'!$B$7:$B$12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080-4F0E-83D5-B066E6F742D4}"/>
            </c:ext>
          </c:extLst>
        </c:ser>
        <c:ser>
          <c:idx val="1"/>
          <c:order val="1"/>
          <c:tx>
            <c:strRef>
              <c:f>'[Use of Force Analysis.xlsx]Gender-Age-Race'!$C$1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'[Use of Force Analysis.xlsx]Gender-Age-Race'!$A$7:$A$12</c:f>
              <c:strCache>
                <c:ptCount val="6"/>
                <c:pt idx="0">
                  <c:v>Under 20</c:v>
                </c:pt>
                <c:pt idx="1">
                  <c:v>20 to 29</c:v>
                </c:pt>
                <c:pt idx="2">
                  <c:v>30 to 39</c:v>
                </c:pt>
                <c:pt idx="3">
                  <c:v>40 to 49</c:v>
                </c:pt>
                <c:pt idx="4">
                  <c:v>50 and up</c:v>
                </c:pt>
                <c:pt idx="5">
                  <c:v>unknown</c:v>
                </c:pt>
              </c:strCache>
            </c:strRef>
          </c:cat>
          <c:val>
            <c:numRef>
              <c:f>'[Use of Force Analysis.xlsx]Gender-Age-Race'!$C$7:$C$12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258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080-4F0E-83D5-B066E6F742D4}"/>
            </c:ext>
          </c:extLst>
        </c:ser>
        <c:ser>
          <c:idx val="2"/>
          <c:order val="2"/>
          <c:tx>
            <c:strRef>
              <c:f>'[Use of Force Analysis.xlsx]Gender-Age-Race'!$D$1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'[Use of Force Analysis.xlsx]Gender-Age-Race'!$A$7:$A$12</c:f>
              <c:strCache>
                <c:ptCount val="6"/>
                <c:pt idx="0">
                  <c:v>Under 20</c:v>
                </c:pt>
                <c:pt idx="1">
                  <c:v>20 to 29</c:v>
                </c:pt>
                <c:pt idx="2">
                  <c:v>30 to 39</c:v>
                </c:pt>
                <c:pt idx="3">
                  <c:v>40 to 49</c:v>
                </c:pt>
                <c:pt idx="4">
                  <c:v>50 and up</c:v>
                </c:pt>
                <c:pt idx="5">
                  <c:v>unknown</c:v>
                </c:pt>
              </c:strCache>
            </c:strRef>
          </c:cat>
          <c:val>
            <c:numRef>
              <c:f>'[Use of Force Analysis.xlsx]Gender-Age-Race'!$D$7:$D$12</c:f>
              <c:numCache>
                <c:formatCode>General</c:formatCode>
                <c:ptCount val="6"/>
                <c:pt idx="0">
                  <c:v>48</c:v>
                </c:pt>
                <c:pt idx="1">
                  <c:v>112</c:v>
                </c:pt>
                <c:pt idx="2">
                  <c:v>65</c:v>
                </c:pt>
                <c:pt idx="3">
                  <c:v>39</c:v>
                </c:pt>
                <c:pt idx="4">
                  <c:v>18</c:v>
                </c:pt>
                <c:pt idx="5">
                  <c:v>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080-4F0E-83D5-B066E6F742D4}"/>
            </c:ext>
          </c:extLst>
        </c:ser>
        <c:ser>
          <c:idx val="3"/>
          <c:order val="3"/>
          <c:tx>
            <c:strRef>
              <c:f>'[Use of Force Analysis.xlsx]Gender-Age-Race'!$E$1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'[Use of Force Analysis.xlsx]Gender-Age-Race'!$A$7:$A$12</c:f>
              <c:strCache>
                <c:ptCount val="6"/>
                <c:pt idx="0">
                  <c:v>Under 20</c:v>
                </c:pt>
                <c:pt idx="1">
                  <c:v>20 to 29</c:v>
                </c:pt>
                <c:pt idx="2">
                  <c:v>30 to 39</c:v>
                </c:pt>
                <c:pt idx="3">
                  <c:v>40 to 49</c:v>
                </c:pt>
                <c:pt idx="4">
                  <c:v>50 and up</c:v>
                </c:pt>
                <c:pt idx="5">
                  <c:v>unknown</c:v>
                </c:pt>
              </c:strCache>
            </c:strRef>
          </c:cat>
          <c:val>
            <c:numRef>
              <c:f>'[Use of Force Analysis.xlsx]Gender-Age-Race'!$E$7:$E$12</c:f>
              <c:numCache>
                <c:formatCode>General</c:formatCode>
                <c:ptCount val="6"/>
                <c:pt idx="0">
                  <c:v>82</c:v>
                </c:pt>
                <c:pt idx="1">
                  <c:v>132</c:v>
                </c:pt>
                <c:pt idx="2">
                  <c:v>103</c:v>
                </c:pt>
                <c:pt idx="3">
                  <c:v>48</c:v>
                </c:pt>
                <c:pt idx="4">
                  <c:v>29</c:v>
                </c:pt>
                <c:pt idx="5">
                  <c:v>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080-4F0E-83D5-B066E6F742D4}"/>
            </c:ext>
          </c:extLst>
        </c:ser>
        <c:ser>
          <c:idx val="4"/>
          <c:order val="4"/>
          <c:tx>
            <c:strRef>
              <c:f>'[Use of Force Analysis.xlsx]Gender-Age-Race'!$F$1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'[Use of Force Analysis.xlsx]Gender-Age-Race'!$A$7:$A$12</c:f>
              <c:strCache>
                <c:ptCount val="6"/>
                <c:pt idx="0">
                  <c:v>Under 20</c:v>
                </c:pt>
                <c:pt idx="1">
                  <c:v>20 to 29</c:v>
                </c:pt>
                <c:pt idx="2">
                  <c:v>30 to 39</c:v>
                </c:pt>
                <c:pt idx="3">
                  <c:v>40 to 49</c:v>
                </c:pt>
                <c:pt idx="4">
                  <c:v>50 and up</c:v>
                </c:pt>
                <c:pt idx="5">
                  <c:v>unknown</c:v>
                </c:pt>
              </c:strCache>
            </c:strRef>
          </c:cat>
          <c:val>
            <c:numRef>
              <c:f>'[Use of Force Analysis.xlsx]Gender-Age-Race'!$F$7:$F$12</c:f>
              <c:numCache>
                <c:formatCode>General</c:formatCode>
                <c:ptCount val="6"/>
                <c:pt idx="0">
                  <c:v>90</c:v>
                </c:pt>
                <c:pt idx="1">
                  <c:v>143</c:v>
                </c:pt>
                <c:pt idx="2">
                  <c:v>94</c:v>
                </c:pt>
                <c:pt idx="3">
                  <c:v>31</c:v>
                </c:pt>
                <c:pt idx="4">
                  <c:v>33</c:v>
                </c:pt>
                <c:pt idx="5">
                  <c:v>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080-4F0E-83D5-B066E6F742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88844824"/>
        <c:axId val="588845808"/>
      </c:barChart>
      <c:catAx>
        <c:axId val="5888448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8845808"/>
        <c:crosses val="autoZero"/>
        <c:auto val="1"/>
        <c:lblAlgn val="ctr"/>
        <c:lblOffset val="100"/>
        <c:noMultiLvlLbl val="0"/>
      </c:catAx>
      <c:valAx>
        <c:axId val="5888458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88448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Race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'[Use of Force Analysis.xlsx]Gender-Age-Race'!$B$1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'[Use of Force Analysis.xlsx]Gender-Age-Race'!$A$15:$A$21</c:f>
              <c:strCache>
                <c:ptCount val="7"/>
                <c:pt idx="0">
                  <c:v>White</c:v>
                </c:pt>
                <c:pt idx="1">
                  <c:v>Black</c:v>
                </c:pt>
                <c:pt idx="2">
                  <c:v>Hispanic</c:v>
                </c:pt>
                <c:pt idx="3">
                  <c:v>Indian</c:v>
                </c:pt>
                <c:pt idx="4">
                  <c:v>Asian</c:v>
                </c:pt>
                <c:pt idx="5">
                  <c:v>Other</c:v>
                </c:pt>
                <c:pt idx="6">
                  <c:v>Unknown</c:v>
                </c:pt>
              </c:strCache>
            </c:strRef>
          </c:cat>
          <c:val>
            <c:numRef>
              <c:f>'[Use of Force Analysis.xlsx]Gender-Age-Race'!$B$15:$B$21</c:f>
              <c:numCache>
                <c:formatCode>General</c:formatCode>
                <c:ptCount val="7"/>
                <c:pt idx="0">
                  <c:v>110</c:v>
                </c:pt>
                <c:pt idx="1">
                  <c:v>61</c:v>
                </c:pt>
                <c:pt idx="2">
                  <c:v>18</c:v>
                </c:pt>
                <c:pt idx="3">
                  <c:v>1</c:v>
                </c:pt>
                <c:pt idx="4">
                  <c:v>0</c:v>
                </c:pt>
                <c:pt idx="6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97E-40FF-A25A-68E6DC0621C9}"/>
            </c:ext>
          </c:extLst>
        </c:ser>
        <c:ser>
          <c:idx val="1"/>
          <c:order val="1"/>
          <c:tx>
            <c:strRef>
              <c:f>'[Use of Force Analysis.xlsx]Gender-Age-Race'!$C$1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'[Use of Force Analysis.xlsx]Gender-Age-Race'!$A$15:$A$21</c:f>
              <c:strCache>
                <c:ptCount val="7"/>
                <c:pt idx="0">
                  <c:v>White</c:v>
                </c:pt>
                <c:pt idx="1">
                  <c:v>Black</c:v>
                </c:pt>
                <c:pt idx="2">
                  <c:v>Hispanic</c:v>
                </c:pt>
                <c:pt idx="3">
                  <c:v>Indian</c:v>
                </c:pt>
                <c:pt idx="4">
                  <c:v>Asian</c:v>
                </c:pt>
                <c:pt idx="5">
                  <c:v>Other</c:v>
                </c:pt>
                <c:pt idx="6">
                  <c:v>Unknown</c:v>
                </c:pt>
              </c:strCache>
            </c:strRef>
          </c:cat>
          <c:val>
            <c:numRef>
              <c:f>'[Use of Force Analysis.xlsx]Gender-Age-Race'!$C$15:$C$21</c:f>
              <c:numCache>
                <c:formatCode>General</c:formatCode>
                <c:ptCount val="7"/>
                <c:pt idx="0">
                  <c:v>138</c:v>
                </c:pt>
                <c:pt idx="1">
                  <c:v>100</c:v>
                </c:pt>
                <c:pt idx="2">
                  <c:v>16</c:v>
                </c:pt>
                <c:pt idx="3">
                  <c:v>0</c:v>
                </c:pt>
                <c:pt idx="4">
                  <c:v>1</c:v>
                </c:pt>
                <c:pt idx="6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97E-40FF-A25A-68E6DC0621C9}"/>
            </c:ext>
          </c:extLst>
        </c:ser>
        <c:ser>
          <c:idx val="2"/>
          <c:order val="2"/>
          <c:tx>
            <c:strRef>
              <c:f>'[Use of Force Analysis.xlsx]Gender-Age-Race'!$D$1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'[Use of Force Analysis.xlsx]Gender-Age-Race'!$A$15:$A$21</c:f>
              <c:strCache>
                <c:ptCount val="7"/>
                <c:pt idx="0">
                  <c:v>White</c:v>
                </c:pt>
                <c:pt idx="1">
                  <c:v>Black</c:v>
                </c:pt>
                <c:pt idx="2">
                  <c:v>Hispanic</c:v>
                </c:pt>
                <c:pt idx="3">
                  <c:v>Indian</c:v>
                </c:pt>
                <c:pt idx="4">
                  <c:v>Asian</c:v>
                </c:pt>
                <c:pt idx="5">
                  <c:v>Other</c:v>
                </c:pt>
                <c:pt idx="6">
                  <c:v>Unknown</c:v>
                </c:pt>
              </c:strCache>
            </c:strRef>
          </c:cat>
          <c:val>
            <c:numRef>
              <c:f>'[Use of Force Analysis.xlsx]Gender-Age-Race'!$D$15:$D$21</c:f>
              <c:numCache>
                <c:formatCode>General</c:formatCode>
                <c:ptCount val="7"/>
                <c:pt idx="0">
                  <c:v>154</c:v>
                </c:pt>
                <c:pt idx="1">
                  <c:v>115</c:v>
                </c:pt>
                <c:pt idx="2">
                  <c:v>24</c:v>
                </c:pt>
                <c:pt idx="3">
                  <c:v>0</c:v>
                </c:pt>
                <c:pt idx="4">
                  <c:v>8</c:v>
                </c:pt>
                <c:pt idx="6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97E-40FF-A25A-68E6DC0621C9}"/>
            </c:ext>
          </c:extLst>
        </c:ser>
        <c:ser>
          <c:idx val="3"/>
          <c:order val="3"/>
          <c:tx>
            <c:strRef>
              <c:f>'[Use of Force Analysis.xlsx]Gender-Age-Race'!$E$1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'[Use of Force Analysis.xlsx]Gender-Age-Race'!$A$15:$A$21</c:f>
              <c:strCache>
                <c:ptCount val="7"/>
                <c:pt idx="0">
                  <c:v>White</c:v>
                </c:pt>
                <c:pt idx="1">
                  <c:v>Black</c:v>
                </c:pt>
                <c:pt idx="2">
                  <c:v>Hispanic</c:v>
                </c:pt>
                <c:pt idx="3">
                  <c:v>Indian</c:v>
                </c:pt>
                <c:pt idx="4">
                  <c:v>Asian</c:v>
                </c:pt>
                <c:pt idx="5">
                  <c:v>Other</c:v>
                </c:pt>
                <c:pt idx="6">
                  <c:v>Unknown</c:v>
                </c:pt>
              </c:strCache>
            </c:strRef>
          </c:cat>
          <c:val>
            <c:numRef>
              <c:f>'[Use of Force Analysis.xlsx]Gender-Age-Race'!$E$15:$E$21</c:f>
              <c:numCache>
                <c:formatCode>General</c:formatCode>
                <c:ptCount val="7"/>
                <c:pt idx="0">
                  <c:v>204</c:v>
                </c:pt>
                <c:pt idx="1">
                  <c:v>154</c:v>
                </c:pt>
                <c:pt idx="2">
                  <c:v>37</c:v>
                </c:pt>
                <c:pt idx="3">
                  <c:v>0</c:v>
                </c:pt>
                <c:pt idx="4">
                  <c:v>4</c:v>
                </c:pt>
                <c:pt idx="5">
                  <c:v>2</c:v>
                </c:pt>
                <c:pt idx="6">
                  <c:v>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97E-40FF-A25A-68E6DC0621C9}"/>
            </c:ext>
          </c:extLst>
        </c:ser>
        <c:ser>
          <c:idx val="4"/>
          <c:order val="4"/>
          <c:tx>
            <c:strRef>
              <c:f>'[Use of Force Analysis.xlsx]Gender-Age-Race'!$F$1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'[Use of Force Analysis.xlsx]Gender-Age-Race'!$A$15:$A$21</c:f>
              <c:strCache>
                <c:ptCount val="7"/>
                <c:pt idx="0">
                  <c:v>White</c:v>
                </c:pt>
                <c:pt idx="1">
                  <c:v>Black</c:v>
                </c:pt>
                <c:pt idx="2">
                  <c:v>Hispanic</c:v>
                </c:pt>
                <c:pt idx="3">
                  <c:v>Indian</c:v>
                </c:pt>
                <c:pt idx="4">
                  <c:v>Asian</c:v>
                </c:pt>
                <c:pt idx="5">
                  <c:v>Other</c:v>
                </c:pt>
                <c:pt idx="6">
                  <c:v>Unknown</c:v>
                </c:pt>
              </c:strCache>
            </c:strRef>
          </c:cat>
          <c:val>
            <c:numRef>
              <c:f>'[Use of Force Analysis.xlsx]Gender-Age-Race'!$F$15:$F$21</c:f>
              <c:numCache>
                <c:formatCode>General</c:formatCode>
                <c:ptCount val="7"/>
                <c:pt idx="0">
                  <c:v>218</c:v>
                </c:pt>
                <c:pt idx="1">
                  <c:v>162</c:v>
                </c:pt>
                <c:pt idx="2">
                  <c:v>22</c:v>
                </c:pt>
                <c:pt idx="3">
                  <c:v>4</c:v>
                </c:pt>
                <c:pt idx="4">
                  <c:v>9</c:v>
                </c:pt>
                <c:pt idx="5">
                  <c:v>4</c:v>
                </c:pt>
                <c:pt idx="6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97E-40FF-A25A-68E6DC0621C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88835640"/>
        <c:axId val="588844168"/>
      </c:barChart>
      <c:catAx>
        <c:axId val="5888356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8844168"/>
        <c:crosses val="autoZero"/>
        <c:auto val="1"/>
        <c:lblAlgn val="ctr"/>
        <c:lblOffset val="100"/>
        <c:noMultiLvlLbl val="0"/>
      </c:catAx>
      <c:valAx>
        <c:axId val="5888441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88356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Was the citizen injured and</a:t>
            </a:r>
            <a:r>
              <a:rPr lang="en-US" baseline="0" dirty="0"/>
              <a:t> did the injury result in hospital evaluation/treatment?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'[Use of Force Analysis.xlsx]Injury'!$B$1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'[Use of Force Analysis.xlsx]Injury'!$A$2:$A$6</c:f>
              <c:strCache>
                <c:ptCount val="5"/>
                <c:pt idx="0">
                  <c:v>Yes</c:v>
                </c:pt>
                <c:pt idx="1">
                  <c:v>No</c:v>
                </c:pt>
                <c:pt idx="2">
                  <c:v>Hospital Yes</c:v>
                </c:pt>
                <c:pt idx="3">
                  <c:v>Hospital No</c:v>
                </c:pt>
                <c:pt idx="4">
                  <c:v>Hospital Unk</c:v>
                </c:pt>
              </c:strCache>
            </c:strRef>
          </c:cat>
          <c:val>
            <c:numRef>
              <c:f>'[Use of Force Analysis.xlsx]Injury'!$B$2:$B$6</c:f>
              <c:numCache>
                <c:formatCode>General</c:formatCode>
                <c:ptCount val="5"/>
                <c:pt idx="0">
                  <c:v>109</c:v>
                </c:pt>
                <c:pt idx="1">
                  <c:v>83</c:v>
                </c:pt>
                <c:pt idx="2">
                  <c:v>0</c:v>
                </c:pt>
                <c:pt idx="3">
                  <c:v>4</c:v>
                </c:pt>
                <c:pt idx="4">
                  <c:v>188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C67-44BE-804A-9E57A08F172D}"/>
            </c:ext>
          </c:extLst>
        </c:ser>
        <c:ser>
          <c:idx val="1"/>
          <c:order val="1"/>
          <c:tx>
            <c:strRef>
              <c:f>'[Use of Force Analysis.xlsx]Injury'!$C$1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'[Use of Force Analysis.xlsx]Injury'!$A$2:$A$6</c:f>
              <c:strCache>
                <c:ptCount val="5"/>
                <c:pt idx="0">
                  <c:v>Yes</c:v>
                </c:pt>
                <c:pt idx="1">
                  <c:v>No</c:v>
                </c:pt>
                <c:pt idx="2">
                  <c:v>Hospital Yes</c:v>
                </c:pt>
                <c:pt idx="3">
                  <c:v>Hospital No</c:v>
                </c:pt>
                <c:pt idx="4">
                  <c:v>Hospital Unk</c:v>
                </c:pt>
              </c:strCache>
            </c:strRef>
          </c:cat>
          <c:val>
            <c:numRef>
              <c:f>'[Use of Force Analysis.xlsx]Injury'!$C$2:$C$6</c:f>
              <c:numCache>
                <c:formatCode>General</c:formatCode>
                <c:ptCount val="5"/>
                <c:pt idx="0">
                  <c:v>143</c:v>
                </c:pt>
                <c:pt idx="1">
                  <c:v>109</c:v>
                </c:pt>
                <c:pt idx="2">
                  <c:v>0</c:v>
                </c:pt>
                <c:pt idx="3">
                  <c:v>18</c:v>
                </c:pt>
                <c:pt idx="4">
                  <c:v>234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C67-44BE-804A-9E57A08F172D}"/>
            </c:ext>
          </c:extLst>
        </c:ser>
        <c:ser>
          <c:idx val="2"/>
          <c:order val="2"/>
          <c:tx>
            <c:strRef>
              <c:f>'[Use of Force Analysis.xlsx]Injury'!$D$1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'[Use of Force Analysis.xlsx]Injury'!$A$2:$A$6</c:f>
              <c:strCache>
                <c:ptCount val="5"/>
                <c:pt idx="0">
                  <c:v>Yes</c:v>
                </c:pt>
                <c:pt idx="1">
                  <c:v>No</c:v>
                </c:pt>
                <c:pt idx="2">
                  <c:v>Hospital Yes</c:v>
                </c:pt>
                <c:pt idx="3">
                  <c:v>Hospital No</c:v>
                </c:pt>
                <c:pt idx="4">
                  <c:v>Hospital Unk</c:v>
                </c:pt>
              </c:strCache>
            </c:strRef>
          </c:cat>
          <c:val>
            <c:numRef>
              <c:f>'[Use of Force Analysis.xlsx]Injury'!$D$2:$D$6</c:f>
              <c:numCache>
                <c:formatCode>General</c:formatCode>
                <c:ptCount val="5"/>
                <c:pt idx="0">
                  <c:v>139</c:v>
                </c:pt>
                <c:pt idx="1">
                  <c:v>163</c:v>
                </c:pt>
                <c:pt idx="2">
                  <c:v>50</c:v>
                </c:pt>
                <c:pt idx="3">
                  <c:v>252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C67-44BE-804A-9E57A08F172D}"/>
            </c:ext>
          </c:extLst>
        </c:ser>
        <c:ser>
          <c:idx val="3"/>
          <c:order val="3"/>
          <c:tx>
            <c:strRef>
              <c:f>'[Use of Force Analysis.xlsx]Injury'!$E$1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'[Use of Force Analysis.xlsx]Injury'!$A$2:$A$6</c:f>
              <c:strCache>
                <c:ptCount val="5"/>
                <c:pt idx="0">
                  <c:v>Yes</c:v>
                </c:pt>
                <c:pt idx="1">
                  <c:v>No</c:v>
                </c:pt>
                <c:pt idx="2">
                  <c:v>Hospital Yes</c:v>
                </c:pt>
                <c:pt idx="3">
                  <c:v>Hospital No</c:v>
                </c:pt>
                <c:pt idx="4">
                  <c:v>Hospital Unk</c:v>
                </c:pt>
              </c:strCache>
            </c:strRef>
          </c:cat>
          <c:val>
            <c:numRef>
              <c:f>'[Use of Force Analysis.xlsx]Injury'!$E$2:$E$6</c:f>
              <c:numCache>
                <c:formatCode>General</c:formatCode>
                <c:ptCount val="5"/>
                <c:pt idx="0">
                  <c:v>207</c:v>
                </c:pt>
                <c:pt idx="1">
                  <c:v>215</c:v>
                </c:pt>
                <c:pt idx="2">
                  <c:v>116</c:v>
                </c:pt>
                <c:pt idx="3">
                  <c:v>306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C67-44BE-804A-9E57A08F172D}"/>
            </c:ext>
          </c:extLst>
        </c:ser>
        <c:ser>
          <c:idx val="4"/>
          <c:order val="4"/>
          <c:tx>
            <c:strRef>
              <c:f>'[Use of Force Analysis.xlsx]Injury'!$F$1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'[Use of Force Analysis.xlsx]Injury'!$A$2:$A$6</c:f>
              <c:strCache>
                <c:ptCount val="5"/>
                <c:pt idx="0">
                  <c:v>Yes</c:v>
                </c:pt>
                <c:pt idx="1">
                  <c:v>No</c:v>
                </c:pt>
                <c:pt idx="2">
                  <c:v>Hospital Yes</c:v>
                </c:pt>
                <c:pt idx="3">
                  <c:v>Hospital No</c:v>
                </c:pt>
                <c:pt idx="4">
                  <c:v>Hospital Unk</c:v>
                </c:pt>
              </c:strCache>
            </c:strRef>
          </c:cat>
          <c:val>
            <c:numRef>
              <c:f>'[Use of Force Analysis.xlsx]Injury'!$F$2:$F$6</c:f>
              <c:numCache>
                <c:formatCode>General</c:formatCode>
                <c:ptCount val="5"/>
                <c:pt idx="0">
                  <c:v>251</c:v>
                </c:pt>
                <c:pt idx="1">
                  <c:v>173</c:v>
                </c:pt>
                <c:pt idx="2">
                  <c:v>100</c:v>
                </c:pt>
                <c:pt idx="3">
                  <c:v>324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C67-44BE-804A-9E57A08F172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80972728"/>
        <c:axId val="580969448"/>
      </c:barChart>
      <c:catAx>
        <c:axId val="5809727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0969448"/>
        <c:crosses val="autoZero"/>
        <c:auto val="1"/>
        <c:lblAlgn val="ctr"/>
        <c:lblOffset val="100"/>
        <c:noMultiLvlLbl val="0"/>
      </c:catAx>
      <c:valAx>
        <c:axId val="5809694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09727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  <c:userShapes r:id="rId5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0.81862</cdr:x>
      <cdr:y>0</cdr:y>
    </cdr:from>
    <cdr:to>
      <cdr:x>0.97619</cdr:x>
      <cdr:y>0.09234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9ACC758C-48ED-4DA1-B4F4-FC6A17070F33}"/>
            </a:ext>
          </a:extLst>
        </cdr:cNvPr>
        <cdr:cNvSpPr txBox="1"/>
      </cdr:nvSpPr>
      <cdr:spPr>
        <a:xfrm xmlns:a="http://schemas.openxmlformats.org/drawingml/2006/main">
          <a:off x="9980613" y="0"/>
          <a:ext cx="1921079" cy="4194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900" dirty="0"/>
            <a:t>2015-2017 Not comparable due to change in manner of reporting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0.77982</cdr:x>
      <cdr:y>0.92456</cdr:y>
    </cdr:from>
    <cdr:to>
      <cdr:x>1</cdr:x>
      <cdr:y>1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66264840-51E4-4B1E-AAF4-760DD96AC9F8}"/>
            </a:ext>
          </a:extLst>
        </cdr:cNvPr>
        <cdr:cNvSpPr txBox="1"/>
      </cdr:nvSpPr>
      <cdr:spPr>
        <a:xfrm xmlns:a="http://schemas.openxmlformats.org/drawingml/2006/main">
          <a:off x="9507523" y="4215468"/>
          <a:ext cx="2684477" cy="34394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/>
            <a:t>Note in 2015, 2016 age not reported 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0.76311</cdr:x>
      <cdr:y>0.9297</cdr:y>
    </cdr:from>
    <cdr:to>
      <cdr:x>0.9943</cdr:x>
      <cdr:y>0.9835</cdr:y>
    </cdr:to>
    <cdr:sp macro="" textlink="">
      <cdr:nvSpPr>
        <cdr:cNvPr id="2" name="TextBox 4">
          <a:extLst xmlns:a="http://schemas.openxmlformats.org/drawingml/2006/main">
            <a:ext uri="{FF2B5EF4-FFF2-40B4-BE49-F238E27FC236}">
              <a16:creationId xmlns:a16="http://schemas.microsoft.com/office/drawing/2014/main" id="{4B893918-A5EE-461B-91E2-9D22683277A5}"/>
            </a:ext>
          </a:extLst>
        </cdr:cNvPr>
        <cdr:cNvSpPr txBox="1"/>
      </cdr:nvSpPr>
      <cdr:spPr>
        <a:xfrm xmlns:a="http://schemas.openxmlformats.org/drawingml/2006/main">
          <a:off x="9303857" y="4254472"/>
          <a:ext cx="2818700" cy="246221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000" dirty="0"/>
            <a:t>Note: not fully reported in 2015 and 2016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  <a:prstGeom prst="rect">
            <a:avLst/>
          </a:prstGeo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8984" y="1792224"/>
            <a:ext cx="990599" cy="304799"/>
          </a:xfrm>
        </p:spPr>
        <p:txBody>
          <a:bodyPr/>
          <a:lstStyle>
            <a:lvl1pPr algn="l">
              <a:defRPr b="0">
                <a:solidFill>
                  <a:schemeClr val="bg1"/>
                </a:solidFill>
              </a:defRPr>
            </a:lvl1pPr>
          </a:lstStyle>
          <a:p>
            <a:fld id="{E9462EF3-3C4F-43EE-ACEE-D4B806740EA3}" type="datetimeFigureOut">
              <a:rPr lang="en-US" dirty="0"/>
              <a:pPr/>
              <a:t>9/14/2020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976" y="3227832"/>
            <a:ext cx="3867912" cy="310896"/>
          </a:xfrm>
        </p:spPr>
        <p:txBody>
          <a:bodyPr/>
          <a:lstStyle>
            <a:lvl1pPr>
              <a:defRPr sz="1000" b="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7" y="4969927"/>
            <a:ext cx="8825657" cy="5667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7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43B39-165A-4B68-AA5C-581F5336313C}" type="datetimeFigureOut">
              <a:rPr lang="en-US" dirty="0"/>
              <a:t>9/14/2020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0704"/>
            <a:ext cx="8833104" cy="1371600"/>
          </a:xfrm>
          <a:prstGeom prst="rect">
            <a:avLst/>
          </a:prstGeom>
        </p:spPr>
        <p:txBody>
          <a:bodyPr anchor="ctr" anchorCtr="0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2144" y="3547872"/>
            <a:ext cx="8825659" cy="2478024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C8C57-33F9-4259-AC4F-0E3F5BEC9B94}" type="datetimeFigureOut">
              <a:rPr lang="en-US" dirty="0"/>
              <a:t>9/14/2020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6" name="Rectangle 1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2" name="TextBox 11"/>
          <p:cNvSpPr txBox="1"/>
          <p:nvPr/>
        </p:nvSpPr>
        <p:spPr bwMode="gray">
          <a:xfrm>
            <a:off x="898295" y="596767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 bwMode="gray">
          <a:xfrm>
            <a:off x="9715063" y="2629300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980517"/>
            <a:ext cx="8460983" cy="2698249"/>
          </a:xfrm>
          <a:prstGeom prst="rect">
            <a:avLst/>
          </a:prstGeom>
        </p:spPr>
        <p:txBody>
          <a:bodyPr anchor="ctr" anchorCtr="0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 bwMode="gray">
          <a:xfrm>
            <a:off x="1945945" y="3679987"/>
            <a:ext cx="7725772" cy="342174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400" cap="small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8"/>
            <a:ext cx="8825659" cy="997858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8772B-8FA2-401F-A0A1-A59855EDBC3E}" type="datetimeFigureOut">
              <a:rPr lang="en-US" dirty="0"/>
              <a:t>9/14/2020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3525"/>
            <a:ext cx="8865623" cy="1819656"/>
          </a:xfrm>
          <a:prstGeom prst="rect">
            <a:avLst/>
          </a:prstGeo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9200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D5BDE-5A90-4611-82E9-0FC5746D30C5}" type="datetimeFigureOut">
              <a:rPr lang="en-US" dirty="0"/>
              <a:t>9/14/2020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3129168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79764"/>
            <a:ext cx="3129168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5380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4"/>
            <a:ext cx="3145380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595032"/>
            <a:ext cx="3161029" cy="58473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79764"/>
            <a:ext cx="3161029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4991" y="2603500"/>
            <a:ext cx="32564" cy="3423554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5824" y="2603500"/>
            <a:ext cx="0" cy="3423554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DA17D-0BEA-4E76-A7FC-F7C188BC48D1}" type="datetimeFigureOut">
              <a:rPr lang="en-US" dirty="0"/>
              <a:t>9/14/2020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 anchor="ctr" anchorCtr="0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5"/>
            <a:ext cx="3050438" cy="57626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10916"/>
            <a:ext cx="2691242" cy="1584094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7"/>
            <a:ext cx="3050438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2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09108"/>
            <a:ext cx="3050438" cy="91257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3" y="4532842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3" y="5109107"/>
            <a:ext cx="3050438" cy="91794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4245" y="2603500"/>
            <a:ext cx="1" cy="3461811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7352" y="2603500"/>
            <a:ext cx="0" cy="3461811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9AC7D-18CA-4236-82B9-D75EB1D66EAE}" type="datetimeFigureOut">
              <a:rPr lang="en-US" dirty="0"/>
              <a:t>9/14/2020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595033"/>
            <a:ext cx="8825659" cy="3424768"/>
          </a:xfrm>
        </p:spPr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8300E-C023-45CD-A0BE-EDB7A8C6EA8B}" type="datetimeFigureOut">
              <a:rPr lang="en-US" dirty="0"/>
              <a:t>9/14/2020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Rectangle 12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6"/>
            <a:ext cx="1441567" cy="4748591"/>
          </a:xfrm>
          <a:prstGeom prst="rect">
            <a:avLst/>
          </a:prstGeo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5"/>
            <a:ext cx="6256025" cy="474859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20EAD-E369-4933-8469-ED7764B56A1B}" type="datetimeFigureOut">
              <a:rPr lang="en-US" dirty="0"/>
              <a:t>9/14/2020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9"/>
            <a:ext cx="8825659" cy="706964"/>
          </a:xfrm>
          <a:prstGeom prst="rect">
            <a:avLst/>
          </a:prstGeom>
        </p:spPr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C0EF2-9919-473B-8215-8616BAF10692}" type="datetimeFigureOut">
              <a:rPr lang="en-US" dirty="0"/>
              <a:t>9/14/2020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1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Rectangle 8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9192"/>
            <a:ext cx="4343400" cy="2286000"/>
          </a:xfrm>
          <a:prstGeom prst="rect">
            <a:avLst/>
          </a:prstGeom>
        </p:spPr>
        <p:txBody>
          <a:bodyPr anchor="ctr" anchorCtr="0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4576" y="2679192"/>
            <a:ext cx="3758184" cy="2286000"/>
          </a:xfrm>
        </p:spPr>
        <p:txBody>
          <a:bodyPr anchor="ctr" anchorCtr="0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472EB-AC54-4713-BFC2-BEB621108C63}" type="datetimeFigureOut">
              <a:rPr lang="en-US" dirty="0"/>
              <a:t>9/14/2020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1"/>
            </a:lvl1pPr>
          </a:lstStyle>
          <a:p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69264"/>
            <a:ext cx="8825659" cy="70408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8032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76" y="2603500"/>
            <a:ext cx="4828032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55A0C-791E-4545-B787-F98AD45CD761}" type="datetimeFigureOut">
              <a:rPr lang="en-US" dirty="0"/>
              <a:t>9/14/2020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69264"/>
            <a:ext cx="8825659" cy="7040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6040"/>
            <a:ext cx="48280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98448"/>
            <a:ext cx="4828032" cy="284378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76" y="2606040"/>
            <a:ext cx="48280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1" y="3187921"/>
            <a:ext cx="4825160" cy="2854311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36B77-F4F4-4427-AC4F-9A623798AD82}" type="datetimeFigureOut">
              <a:rPr lang="en-US" dirty="0"/>
              <a:t>9/14/2020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2144" y="969264"/>
            <a:ext cx="8825659" cy="70408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E790C-34EB-4565-8437-CACF4CDB7822}" type="datetimeFigureOut">
              <a:rPr lang="en-US" dirty="0"/>
              <a:t>9/14/2020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4C11-22B8-4A4E-8126-B3AF6B948A8E}" type="datetimeFigureOut">
              <a:rPr lang="en-US" dirty="0"/>
              <a:t>9/14/2020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298448"/>
            <a:ext cx="2793159" cy="1597152"/>
          </a:xfrm>
          <a:prstGeom prst="rect">
            <a:avLst/>
          </a:prstGeo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79008" y="1447800"/>
            <a:ext cx="5195997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3" y="3129280"/>
            <a:ext cx="2793159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D06B6-C816-4861-964D-15A98395707D}" type="datetimeFigureOut">
              <a:rPr lang="en-US" dirty="0"/>
              <a:t>9/14/2020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59" cy="173566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1A8AB-EA7C-4B1B-9D73-E2551851FABE}" type="datetimeFigureOut">
              <a:rPr lang="en-US" dirty="0"/>
              <a:t>9/14/2020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7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30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2760" y="6391656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90786BE5-D2A3-4BF0-8B30-D7403E61B3DC}" type="datetimeFigureOut">
              <a:rPr lang="en-US" dirty="0"/>
              <a:t>9/14/2020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7784" y="6391656"/>
            <a:ext cx="3867912" cy="310896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8D412-A425-4191-9A94-AEAACACC19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5" y="480658"/>
            <a:ext cx="8825658" cy="2677648"/>
          </a:xfrm>
        </p:spPr>
        <p:txBody>
          <a:bodyPr/>
          <a:lstStyle/>
          <a:p>
            <a:r>
              <a:rPr lang="en-US" dirty="0"/>
              <a:t>Use of Force Analysis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C1864D-5F7D-43A5-B19E-7AC833B062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4955" y="3389152"/>
            <a:ext cx="8825658" cy="2249648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Date and time of incidents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Types of encounters resulting in use of force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Trends or patterns related to race, age and gender of subjects involved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Trends or patterns resulting in injury to any person including officers.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88276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70863E-0868-48E4-B590-76BB6B0225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Citizen Injury and Hospitalization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10E1112-6C74-44BF-9E02-BE8DA39551B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9904004"/>
              </p:ext>
            </p:extLst>
          </p:nvPr>
        </p:nvGraphicFramePr>
        <p:xfrm>
          <a:off x="0" y="2281806"/>
          <a:ext cx="12192000" cy="45761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102862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304903-EF97-4454-B702-F77C238459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Employee Injury and Hospitalization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37B695B-530D-47E8-AF7C-D6E79C7B74D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0371837"/>
              </p:ext>
            </p:extLst>
          </p:nvPr>
        </p:nvGraphicFramePr>
        <p:xfrm>
          <a:off x="0" y="2306972"/>
          <a:ext cx="12192000" cy="45510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4B893918-A5EE-461B-91E2-9D22683277A5}"/>
              </a:ext>
            </a:extLst>
          </p:cNvPr>
          <p:cNvSpPr txBox="1"/>
          <p:nvPr/>
        </p:nvSpPr>
        <p:spPr>
          <a:xfrm>
            <a:off x="9311780" y="6526636"/>
            <a:ext cx="28187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Note: not fully reported in 2015 and 2016</a:t>
            </a:r>
          </a:p>
        </p:txBody>
      </p:sp>
    </p:spTree>
    <p:extLst>
      <p:ext uri="{BB962C8B-B14F-4D97-AF65-F5344CB8AC3E}">
        <p14:creationId xmlns:p14="http://schemas.microsoft.com/office/powerpoint/2010/main" val="1645409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B32705-A194-4D31-8B43-F1312D3FAA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Incidents by Day of Week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8AE49CF1-E270-498C-A466-1D84977B859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6138501"/>
              </p:ext>
            </p:extLst>
          </p:nvPr>
        </p:nvGraphicFramePr>
        <p:xfrm>
          <a:off x="453006" y="2315361"/>
          <a:ext cx="11132190" cy="44461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968456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398CC2-87F9-4F91-8082-FC3ABC595D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Incidents by Time of Day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E012C962-0DD4-43AD-8B91-16E8282D447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4501754"/>
              </p:ext>
            </p:extLst>
          </p:nvPr>
        </p:nvGraphicFramePr>
        <p:xfrm>
          <a:off x="209725" y="2265028"/>
          <a:ext cx="11811699" cy="45048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381951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0BA3E1-AC1C-4A51-9AA4-626BC853DF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Encounter Type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BA9EF87-8DCE-43CA-827A-F496CEF06C1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0627899"/>
              </p:ext>
            </p:extLst>
          </p:nvPr>
        </p:nvGraphicFramePr>
        <p:xfrm>
          <a:off x="520117" y="2306972"/>
          <a:ext cx="11165747" cy="44629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6AF5ED41-340F-44CA-9B72-57964E34A9FA}"/>
              </a:ext>
            </a:extLst>
          </p:cNvPr>
          <p:cNvSpPr txBox="1"/>
          <p:nvPr/>
        </p:nvSpPr>
        <p:spPr>
          <a:xfrm>
            <a:off x="520117" y="2122306"/>
            <a:ext cx="26173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Note:  2015, 2016 data not meaningful due to a change in the manner of reporting</a:t>
            </a:r>
          </a:p>
        </p:txBody>
      </p:sp>
    </p:spTree>
    <p:extLst>
      <p:ext uri="{BB962C8B-B14F-4D97-AF65-F5344CB8AC3E}">
        <p14:creationId xmlns:p14="http://schemas.microsoft.com/office/powerpoint/2010/main" val="3484124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BFEA4A-A1C6-4716-82A4-B3284816DD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Reason for Use of Force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C682414-914F-4E52-B6CB-848C165F8F5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5049906"/>
              </p:ext>
            </p:extLst>
          </p:nvPr>
        </p:nvGraphicFramePr>
        <p:xfrm>
          <a:off x="0" y="2306972"/>
          <a:ext cx="12192000" cy="45510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943120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9783D-D8E0-41E3-A476-0BFE5198DD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 of Force Used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E6E3E8CB-321C-4E26-8A25-692CEF06D78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1157134"/>
              </p:ext>
            </p:extLst>
          </p:nvPr>
        </p:nvGraphicFramePr>
        <p:xfrm>
          <a:off x="0" y="2315361"/>
          <a:ext cx="12192000" cy="45426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328754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B3CE27-790F-4E6D-8EA7-D0F6CE19C8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of Force Incidents by Gender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FA2B12D-BE87-4C36-B9A5-349D18AED8D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143533"/>
              </p:ext>
            </p:extLst>
          </p:nvPr>
        </p:nvGraphicFramePr>
        <p:xfrm>
          <a:off x="176170" y="2298583"/>
          <a:ext cx="11769754" cy="44881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928803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33C033-9707-48F5-8A55-2C53579B1C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of Force Incidents by Age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D97B1C71-043F-4AE6-AEF6-E571DC04DFA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5484620"/>
              </p:ext>
            </p:extLst>
          </p:nvPr>
        </p:nvGraphicFramePr>
        <p:xfrm>
          <a:off x="0" y="2298583"/>
          <a:ext cx="12192000" cy="45594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381380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772666-9CB9-47B2-AA4D-8E2FFA490F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of Force Incidents by Race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C064ED2-68E6-4400-A30E-11681A9C97C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9816711"/>
              </p:ext>
            </p:extLst>
          </p:nvPr>
        </p:nvGraphicFramePr>
        <p:xfrm>
          <a:off x="83890" y="2290194"/>
          <a:ext cx="12046591" cy="45678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392085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EC7F02AD-9687-440F-A9DF-FAA6F22270D7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938DB621E2EE4BB13B2911E79D460D" ma:contentTypeVersion="13" ma:contentTypeDescription="Create a new document." ma:contentTypeScope="" ma:versionID="132126bfc85f74860ccddee1d51c5424">
  <xsd:schema xmlns:xsd="http://www.w3.org/2001/XMLSchema" xmlns:xs="http://www.w3.org/2001/XMLSchema" xmlns:p="http://schemas.microsoft.com/office/2006/metadata/properties" xmlns:ns1="http://schemas.microsoft.com/sharepoint/v3" xmlns:ns3="94da33e8-d2ab-4906-9c80-0644d33210d5" xmlns:ns4="eb8359cb-7336-42b9-acb5-1151dcb91e01" targetNamespace="http://schemas.microsoft.com/office/2006/metadata/properties" ma:root="true" ma:fieldsID="b894dce90fda73a53b61cde515efcaa9" ns1:_="" ns3:_="" ns4:_="">
    <xsd:import namespace="http://schemas.microsoft.com/sharepoint/v3"/>
    <xsd:import namespace="94da33e8-d2ab-4906-9c80-0644d33210d5"/>
    <xsd:import namespace="eb8359cb-7336-42b9-acb5-1151dcb91e01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1:_ip_UnifiedCompliancePolicyProperties" minOccurs="0"/>
                <xsd:element ref="ns1:_ip_UnifiedCompliancePolicyUIAction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AutoKeyPoints" minOccurs="0"/>
                <xsd:element ref="ns4:MediaServiceKeyPoints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1" nillable="true" ma:displayName="Unified Compliance Policy Properties" ma:description="" ma:hidden="true" ma:internalName="_ip_UnifiedCompliancePolicyProperties">
      <xsd:simpleType>
        <xsd:restriction base="dms:Note"/>
      </xsd:simpleType>
    </xsd:element>
    <xsd:element name="_ip_UnifiedCompliancePolicyUIAction" ma:index="12" nillable="true" ma:displayName="Unified Compliance Policy UI Action" ma:description="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da33e8-d2ab-4906-9c80-0644d33210d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8359cb-7336-42b9-acb5-1151dcb91e0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5033027-62DF-4E4A-B033-96C06FA57494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sharepoint/v3"/>
    <ds:schemaRef ds:uri="http://purl.org/dc/terms/"/>
    <ds:schemaRef ds:uri="http://schemas.openxmlformats.org/package/2006/metadata/core-properties"/>
    <ds:schemaRef ds:uri="http://purl.org/dc/dcmitype/"/>
    <ds:schemaRef ds:uri="94da33e8-d2ab-4906-9c80-0644d33210d5"/>
    <ds:schemaRef ds:uri="http://schemas.microsoft.com/office/infopath/2007/PartnerControls"/>
    <ds:schemaRef ds:uri="eb8359cb-7336-42b9-acb5-1151dcb91e01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6C10ADA0-BAD6-4EB7-8E9A-4104E050046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94da33e8-d2ab-4906-9c80-0644d33210d5"/>
    <ds:schemaRef ds:uri="eb8359cb-7336-42b9-acb5-1151dcb91e0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D36B537-16DF-4FD4-BE22-83139195E01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TM02900722[[fn=Ion Boardroom]]</Template>
  <TotalTime>340</TotalTime>
  <Words>205</Words>
  <Application>Microsoft Office PowerPoint</Application>
  <PresentationFormat>Widescreen</PresentationFormat>
  <Paragraphs>30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Century Gothic</vt:lpstr>
      <vt:lpstr>Wingdings 3</vt:lpstr>
      <vt:lpstr>Ion Boardroom</vt:lpstr>
      <vt:lpstr>Use of Force Analysis</vt:lpstr>
      <vt:lpstr>Incidents by Day of Week</vt:lpstr>
      <vt:lpstr>Incidents by Time of Day</vt:lpstr>
      <vt:lpstr>Encounter Type</vt:lpstr>
      <vt:lpstr>Reason for Use of Force</vt:lpstr>
      <vt:lpstr>Type of Force Used</vt:lpstr>
      <vt:lpstr>Use of Force Incidents by Gender</vt:lpstr>
      <vt:lpstr>Use of Force Incidents by Age</vt:lpstr>
      <vt:lpstr>Use of Force Incidents by Race</vt:lpstr>
      <vt:lpstr>Citizen Injury and Hospitalization</vt:lpstr>
      <vt:lpstr>Employee Injury and Hospitalization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Use of Force Analysis</dc:title>
  <dc:creator>Hartman, Eric M.</dc:creator>
  <cp:lastModifiedBy>Hartman, Eric M.</cp:lastModifiedBy>
  <cp:revision>11</cp:revision>
  <cp:lastPrinted>2020-09-14T16:54:40Z</cp:lastPrinted>
  <dcterms:created xsi:type="dcterms:W3CDTF">2020-09-11T15:29:27Z</dcterms:created>
  <dcterms:modified xsi:type="dcterms:W3CDTF">2020-09-14T17:11:04Z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0x01010021938DB621E2EE4BB13B2911E79D460D</vt:lpwstr>
  </property>
</Properties>
</file>